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63" r:id="rId3"/>
  </p:sldIdLst>
  <p:sldSz cx="9144000" cy="6858000" type="letter"/>
  <p:notesSz cx="6858000" cy="93138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62" autoAdjust="0"/>
    <p:restoredTop sz="94660"/>
  </p:normalViewPr>
  <p:slideViewPr>
    <p:cSldViewPr snapToGrid="0">
      <p:cViewPr varScale="1">
        <p:scale>
          <a:sx n="132" d="100"/>
          <a:sy n="132" d="100"/>
        </p:scale>
        <p:origin x="183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6A0818-01F3-4E39-A845-1C0A06355E13}" type="datetimeFigureOut">
              <a:rPr lang="en-US" smtClean="0"/>
              <a:t>4/7/18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EDEF02-9078-44BE-B81D-0939199EA079}" type="slidenum">
              <a:rPr lang="en-US" smtClean="0"/>
              <a:t>‹#›</a:t>
            </a:fld>
            <a:endParaRPr lang="en-US"/>
          </a:p>
        </p:txBody>
      </p:sp>
    </p:spTree>
    <p:extLst>
      <p:ext uri="{BB962C8B-B14F-4D97-AF65-F5344CB8AC3E}">
        <p14:creationId xmlns:p14="http://schemas.microsoft.com/office/powerpoint/2010/main" val="3388215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6A0818-01F3-4E39-A845-1C0A06355E13}" type="datetimeFigureOut">
              <a:rPr lang="en-US" smtClean="0"/>
              <a:t>4/7/18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EDEF02-9078-44BE-B81D-0939199EA079}" type="slidenum">
              <a:rPr lang="en-US" smtClean="0"/>
              <a:t>‹#›</a:t>
            </a:fld>
            <a:endParaRPr lang="en-US"/>
          </a:p>
        </p:txBody>
      </p:sp>
    </p:spTree>
    <p:extLst>
      <p:ext uri="{BB962C8B-B14F-4D97-AF65-F5344CB8AC3E}">
        <p14:creationId xmlns:p14="http://schemas.microsoft.com/office/powerpoint/2010/main" val="1483922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6A0818-01F3-4E39-A845-1C0A06355E13}" type="datetimeFigureOut">
              <a:rPr lang="en-US" smtClean="0"/>
              <a:t>4/7/18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EDEF02-9078-44BE-B81D-0939199EA079}" type="slidenum">
              <a:rPr lang="en-US" smtClean="0"/>
              <a:t>‹#›</a:t>
            </a:fld>
            <a:endParaRPr lang="en-US"/>
          </a:p>
        </p:txBody>
      </p:sp>
    </p:spTree>
    <p:extLst>
      <p:ext uri="{BB962C8B-B14F-4D97-AF65-F5344CB8AC3E}">
        <p14:creationId xmlns:p14="http://schemas.microsoft.com/office/powerpoint/2010/main" val="1689989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6A0818-01F3-4E39-A845-1C0A06355E13}" type="datetimeFigureOut">
              <a:rPr lang="en-US" smtClean="0"/>
              <a:t>4/7/18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EDEF02-9078-44BE-B81D-0939199EA079}" type="slidenum">
              <a:rPr lang="en-US" smtClean="0"/>
              <a:t>‹#›</a:t>
            </a:fld>
            <a:endParaRPr lang="en-US"/>
          </a:p>
        </p:txBody>
      </p:sp>
    </p:spTree>
    <p:extLst>
      <p:ext uri="{BB962C8B-B14F-4D97-AF65-F5344CB8AC3E}">
        <p14:creationId xmlns:p14="http://schemas.microsoft.com/office/powerpoint/2010/main" val="3870554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6A0818-01F3-4E39-A845-1C0A06355E13}" type="datetimeFigureOut">
              <a:rPr lang="en-US" smtClean="0"/>
              <a:t>4/7/18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EDEF02-9078-44BE-B81D-0939199EA079}" type="slidenum">
              <a:rPr lang="en-US" smtClean="0"/>
              <a:t>‹#›</a:t>
            </a:fld>
            <a:endParaRPr lang="en-US"/>
          </a:p>
        </p:txBody>
      </p:sp>
    </p:spTree>
    <p:extLst>
      <p:ext uri="{BB962C8B-B14F-4D97-AF65-F5344CB8AC3E}">
        <p14:creationId xmlns:p14="http://schemas.microsoft.com/office/powerpoint/2010/main" val="506076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6A0818-01F3-4E39-A845-1C0A06355E13}" type="datetimeFigureOut">
              <a:rPr lang="en-US" smtClean="0"/>
              <a:t>4/7/18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EDEF02-9078-44BE-B81D-0939199EA079}" type="slidenum">
              <a:rPr lang="en-US" smtClean="0"/>
              <a:t>‹#›</a:t>
            </a:fld>
            <a:endParaRPr lang="en-US"/>
          </a:p>
        </p:txBody>
      </p:sp>
    </p:spTree>
    <p:extLst>
      <p:ext uri="{BB962C8B-B14F-4D97-AF65-F5344CB8AC3E}">
        <p14:creationId xmlns:p14="http://schemas.microsoft.com/office/powerpoint/2010/main" val="1367748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6A0818-01F3-4E39-A845-1C0A06355E13}" type="datetimeFigureOut">
              <a:rPr lang="en-US" smtClean="0"/>
              <a:t>4/7/18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EDEF02-9078-44BE-B81D-0939199EA079}" type="slidenum">
              <a:rPr lang="en-US" smtClean="0"/>
              <a:t>‹#›</a:t>
            </a:fld>
            <a:endParaRPr lang="en-US"/>
          </a:p>
        </p:txBody>
      </p:sp>
    </p:spTree>
    <p:extLst>
      <p:ext uri="{BB962C8B-B14F-4D97-AF65-F5344CB8AC3E}">
        <p14:creationId xmlns:p14="http://schemas.microsoft.com/office/powerpoint/2010/main" val="2909848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6A0818-01F3-4E39-A845-1C0A06355E13}" type="datetimeFigureOut">
              <a:rPr lang="en-US" smtClean="0"/>
              <a:t>4/7/18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EDEF02-9078-44BE-B81D-0939199EA079}" type="slidenum">
              <a:rPr lang="en-US" smtClean="0"/>
              <a:t>‹#›</a:t>
            </a:fld>
            <a:endParaRPr lang="en-US"/>
          </a:p>
        </p:txBody>
      </p:sp>
    </p:spTree>
    <p:extLst>
      <p:ext uri="{BB962C8B-B14F-4D97-AF65-F5344CB8AC3E}">
        <p14:creationId xmlns:p14="http://schemas.microsoft.com/office/powerpoint/2010/main" val="3840290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6A0818-01F3-4E39-A845-1C0A06355E13}" type="datetimeFigureOut">
              <a:rPr lang="en-US" smtClean="0"/>
              <a:t>4/7/18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EDEF02-9078-44BE-B81D-0939199EA079}" type="slidenum">
              <a:rPr lang="en-US" smtClean="0"/>
              <a:t>‹#›</a:t>
            </a:fld>
            <a:endParaRPr lang="en-US"/>
          </a:p>
        </p:txBody>
      </p:sp>
    </p:spTree>
    <p:extLst>
      <p:ext uri="{BB962C8B-B14F-4D97-AF65-F5344CB8AC3E}">
        <p14:creationId xmlns:p14="http://schemas.microsoft.com/office/powerpoint/2010/main" val="3508654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6A0818-01F3-4E39-A845-1C0A06355E13}" type="datetimeFigureOut">
              <a:rPr lang="en-US" smtClean="0"/>
              <a:t>4/7/18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EDEF02-9078-44BE-B81D-0939199EA079}" type="slidenum">
              <a:rPr lang="en-US" smtClean="0"/>
              <a:t>‹#›</a:t>
            </a:fld>
            <a:endParaRPr lang="en-US"/>
          </a:p>
        </p:txBody>
      </p:sp>
    </p:spTree>
    <p:extLst>
      <p:ext uri="{BB962C8B-B14F-4D97-AF65-F5344CB8AC3E}">
        <p14:creationId xmlns:p14="http://schemas.microsoft.com/office/powerpoint/2010/main" val="3214096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6A0818-01F3-4E39-A845-1C0A06355E13}" type="datetimeFigureOut">
              <a:rPr lang="en-US" smtClean="0"/>
              <a:t>4/7/18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EDEF02-9078-44BE-B81D-0939199EA079}" type="slidenum">
              <a:rPr lang="en-US" smtClean="0"/>
              <a:t>‹#›</a:t>
            </a:fld>
            <a:endParaRPr lang="en-US"/>
          </a:p>
        </p:txBody>
      </p:sp>
    </p:spTree>
    <p:extLst>
      <p:ext uri="{BB962C8B-B14F-4D97-AF65-F5344CB8AC3E}">
        <p14:creationId xmlns:p14="http://schemas.microsoft.com/office/powerpoint/2010/main" val="2358014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6A0818-01F3-4E39-A845-1C0A06355E13}" type="datetimeFigureOut">
              <a:rPr lang="en-US" smtClean="0"/>
              <a:t>4/7/18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EDEF02-9078-44BE-B81D-0939199EA079}" type="slidenum">
              <a:rPr lang="en-US" smtClean="0"/>
              <a:t>‹#›</a:t>
            </a:fld>
            <a:endParaRPr lang="en-US"/>
          </a:p>
        </p:txBody>
      </p:sp>
    </p:spTree>
    <p:extLst>
      <p:ext uri="{BB962C8B-B14F-4D97-AF65-F5344CB8AC3E}">
        <p14:creationId xmlns:p14="http://schemas.microsoft.com/office/powerpoint/2010/main" val="5203709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FAB084B-BBAA-B149-A7D1-E47881CF42C4}"/>
              </a:ext>
            </a:extLst>
          </p:cNvPr>
          <p:cNvSpPr/>
          <p:nvPr/>
        </p:nvSpPr>
        <p:spPr>
          <a:xfrm>
            <a:off x="6791309" y="6039508"/>
            <a:ext cx="1931928" cy="24063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DF45DBBC-37A4-734E-B82D-402AD125C662}"/>
              </a:ext>
            </a:extLst>
          </p:cNvPr>
          <p:cNvSpPr/>
          <p:nvPr/>
        </p:nvSpPr>
        <p:spPr>
          <a:xfrm>
            <a:off x="6764840" y="5214255"/>
            <a:ext cx="1397384" cy="24063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26DE3F76-1FE3-5F42-8034-319547D94B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738" y="152122"/>
            <a:ext cx="3832444" cy="851655"/>
          </a:xfrm>
          <a:prstGeom prst="rect">
            <a:avLst/>
          </a:prstGeom>
        </p:spPr>
      </p:pic>
      <p:sp>
        <p:nvSpPr>
          <p:cNvPr id="5" name="TextBox 4">
            <a:extLst>
              <a:ext uri="{FF2B5EF4-FFF2-40B4-BE49-F238E27FC236}">
                <a16:creationId xmlns:a16="http://schemas.microsoft.com/office/drawing/2014/main" id="{764D9E1B-ACEF-2C49-A559-8FB1941EB902}"/>
              </a:ext>
            </a:extLst>
          </p:cNvPr>
          <p:cNvSpPr txBox="1"/>
          <p:nvPr/>
        </p:nvSpPr>
        <p:spPr>
          <a:xfrm>
            <a:off x="4835640" y="81110"/>
            <a:ext cx="2784224" cy="369332"/>
          </a:xfrm>
          <a:prstGeom prst="rect">
            <a:avLst/>
          </a:prstGeom>
          <a:noFill/>
        </p:spPr>
        <p:txBody>
          <a:bodyPr wrap="none" rtlCol="0">
            <a:spAutoFit/>
          </a:bodyPr>
          <a:lstStyle/>
          <a:p>
            <a:r>
              <a:rPr lang="en-US" b="1" dirty="0">
                <a:latin typeface="Calibri" panose="020F0502020204030204" pitchFamily="34" charset="0"/>
                <a:cs typeface="Calibri" panose="020F0502020204030204" pitchFamily="34" charset="0"/>
              </a:rPr>
              <a:t>5 X 5  Classifier Score Sheet</a:t>
            </a:r>
          </a:p>
        </p:txBody>
      </p:sp>
      <p:sp>
        <p:nvSpPr>
          <p:cNvPr id="6" name="TextBox 5">
            <a:extLst>
              <a:ext uri="{FF2B5EF4-FFF2-40B4-BE49-F238E27FC236}">
                <a16:creationId xmlns:a16="http://schemas.microsoft.com/office/drawing/2014/main" id="{E51F6071-9D6E-2E42-9F45-328FF05A2D8D}"/>
              </a:ext>
            </a:extLst>
          </p:cNvPr>
          <p:cNvSpPr txBox="1"/>
          <p:nvPr/>
        </p:nvSpPr>
        <p:spPr>
          <a:xfrm>
            <a:off x="306364" y="1427820"/>
            <a:ext cx="2970942" cy="1188787"/>
          </a:xfrm>
          <a:prstGeom prst="rect">
            <a:avLst/>
          </a:prstGeom>
          <a:noFill/>
          <a:ln w="19050">
            <a:solidFill>
              <a:schemeClr val="tx1"/>
            </a:solidFill>
          </a:ln>
        </p:spPr>
        <p:txBody>
          <a:bodyPr wrap="square" rtlCol="0">
            <a:spAutoFit/>
          </a:bodyPr>
          <a:lstStyle/>
          <a:p>
            <a:endParaRPr lang="en-US" sz="600" dirty="0"/>
          </a:p>
          <a:p>
            <a:r>
              <a:rPr lang="en-US" sz="825" b="1" dirty="0"/>
              <a:t>Shooter Name</a:t>
            </a:r>
            <a:r>
              <a:rPr lang="en-US" sz="825" dirty="0"/>
              <a:t>:    ______________________________________</a:t>
            </a:r>
          </a:p>
          <a:p>
            <a:endParaRPr lang="en-US" sz="600" dirty="0"/>
          </a:p>
          <a:p>
            <a:r>
              <a:rPr lang="en-US" sz="825" dirty="0"/>
              <a:t>Street Address:  _______________________________________</a:t>
            </a:r>
          </a:p>
          <a:p>
            <a:endParaRPr lang="en-US" sz="600" dirty="0"/>
          </a:p>
          <a:p>
            <a:r>
              <a:rPr lang="en-US" sz="825" dirty="0"/>
              <a:t>City, State, Zip:    ______________________________________</a:t>
            </a:r>
          </a:p>
          <a:p>
            <a:endParaRPr lang="en-US" sz="600" dirty="0"/>
          </a:p>
          <a:p>
            <a:r>
              <a:rPr lang="en-US" sz="825" dirty="0"/>
              <a:t>E-mail Address:   ______________________________________</a:t>
            </a:r>
          </a:p>
          <a:p>
            <a:endParaRPr lang="en-US" sz="600" dirty="0"/>
          </a:p>
          <a:p>
            <a:r>
              <a:rPr lang="en-US" sz="825" b="1" dirty="0"/>
              <a:t>IDPA Number</a:t>
            </a:r>
            <a:r>
              <a:rPr lang="en-US" sz="825" dirty="0"/>
              <a:t>:     ______________________________________</a:t>
            </a:r>
          </a:p>
        </p:txBody>
      </p:sp>
      <p:sp>
        <p:nvSpPr>
          <p:cNvPr id="7" name="TextBox 6">
            <a:extLst>
              <a:ext uri="{FF2B5EF4-FFF2-40B4-BE49-F238E27FC236}">
                <a16:creationId xmlns:a16="http://schemas.microsoft.com/office/drawing/2014/main" id="{C66E7F48-CB20-764E-A28B-1B867BFF2629}"/>
              </a:ext>
            </a:extLst>
          </p:cNvPr>
          <p:cNvSpPr txBox="1"/>
          <p:nvPr/>
        </p:nvSpPr>
        <p:spPr>
          <a:xfrm>
            <a:off x="860282" y="2820619"/>
            <a:ext cx="1861408" cy="246221"/>
          </a:xfrm>
          <a:prstGeom prst="rect">
            <a:avLst/>
          </a:prstGeom>
          <a:noFill/>
        </p:spPr>
        <p:txBody>
          <a:bodyPr wrap="none" rtlCol="0">
            <a:spAutoFit/>
          </a:bodyPr>
          <a:lstStyle/>
          <a:p>
            <a:pPr algn="ctr"/>
            <a:r>
              <a:rPr lang="en-US" sz="1000" b="1" dirty="0"/>
              <a:t>All Bold Information is required</a:t>
            </a:r>
          </a:p>
        </p:txBody>
      </p:sp>
      <p:grpSp>
        <p:nvGrpSpPr>
          <p:cNvPr id="8" name="Group 7">
            <a:extLst>
              <a:ext uri="{FF2B5EF4-FFF2-40B4-BE49-F238E27FC236}">
                <a16:creationId xmlns:a16="http://schemas.microsoft.com/office/drawing/2014/main" id="{66429991-6640-884A-8636-204F4803CAF3}"/>
              </a:ext>
            </a:extLst>
          </p:cNvPr>
          <p:cNvGrpSpPr/>
          <p:nvPr/>
        </p:nvGrpSpPr>
        <p:grpSpPr>
          <a:xfrm>
            <a:off x="289968" y="3235677"/>
            <a:ext cx="3771893" cy="1627369"/>
            <a:chOff x="5523807" y="530705"/>
            <a:chExt cx="4346095" cy="2169825"/>
          </a:xfrm>
        </p:grpSpPr>
        <p:sp>
          <p:nvSpPr>
            <p:cNvPr id="9" name="Rectangle 8">
              <a:extLst>
                <a:ext uri="{FF2B5EF4-FFF2-40B4-BE49-F238E27FC236}">
                  <a16:creationId xmlns:a16="http://schemas.microsoft.com/office/drawing/2014/main" id="{322EDF45-0BB3-EB47-80E5-27B291C51CC8}"/>
                </a:ext>
              </a:extLst>
            </p:cNvPr>
            <p:cNvSpPr/>
            <p:nvPr/>
          </p:nvSpPr>
          <p:spPr>
            <a:xfrm>
              <a:off x="5605463" y="2157413"/>
              <a:ext cx="4224337" cy="46196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TextBox 9">
              <a:extLst>
                <a:ext uri="{FF2B5EF4-FFF2-40B4-BE49-F238E27FC236}">
                  <a16:creationId xmlns:a16="http://schemas.microsoft.com/office/drawing/2014/main" id="{5ED53DAB-3B83-7349-9F4E-D108EFE04DD1}"/>
                </a:ext>
              </a:extLst>
            </p:cNvPr>
            <p:cNvSpPr txBox="1"/>
            <p:nvPr/>
          </p:nvSpPr>
          <p:spPr>
            <a:xfrm>
              <a:off x="5523807" y="530705"/>
              <a:ext cx="4346095" cy="2169825"/>
            </a:xfrm>
            <a:prstGeom prst="rect">
              <a:avLst/>
            </a:prstGeom>
            <a:noFill/>
            <a:ln w="19050">
              <a:solidFill>
                <a:schemeClr val="tx1"/>
              </a:solidFill>
            </a:ln>
          </p:spPr>
          <p:txBody>
            <a:bodyPr wrap="square" rtlCol="0">
              <a:spAutoFit/>
            </a:bodyPr>
            <a:lstStyle/>
            <a:p>
              <a:endParaRPr lang="en-US" sz="600" dirty="0"/>
            </a:p>
            <a:p>
              <a:r>
                <a:rPr lang="en-US" sz="825" b="1" dirty="0"/>
                <a:t>Match Date</a:t>
              </a:r>
              <a:r>
                <a:rPr lang="en-US" sz="825" dirty="0"/>
                <a:t>:             __________________________________</a:t>
              </a:r>
            </a:p>
            <a:p>
              <a:endParaRPr lang="en-US" sz="600" dirty="0"/>
            </a:p>
            <a:p>
              <a:r>
                <a:rPr lang="en-US" sz="825" b="1" dirty="0"/>
                <a:t>Division</a:t>
              </a:r>
              <a:r>
                <a:rPr lang="en-US" sz="825" dirty="0"/>
                <a:t>:                    SSP    ESP    CDP    CCP   /   Revolver    SR    ER   /   BUG-S    BUG-R </a:t>
              </a:r>
            </a:p>
            <a:p>
              <a:endParaRPr lang="en-US" sz="600" dirty="0"/>
            </a:p>
            <a:p>
              <a:r>
                <a:rPr lang="en-US" sz="825" b="1" dirty="0"/>
                <a:t>Previous Class</a:t>
              </a:r>
              <a:r>
                <a:rPr lang="en-US" sz="825" dirty="0"/>
                <a:t>:        Master    Expert    Sharpshooter    Marksman    Novice    None </a:t>
              </a:r>
            </a:p>
            <a:p>
              <a:endParaRPr lang="en-US" sz="600" dirty="0"/>
            </a:p>
            <a:p>
              <a:r>
                <a:rPr lang="en-US" sz="825" b="1" dirty="0"/>
                <a:t>Range Member</a:t>
              </a:r>
              <a:r>
                <a:rPr lang="en-US" sz="825" dirty="0"/>
                <a:t>:           Yes                 No</a:t>
              </a:r>
            </a:p>
            <a:p>
              <a:endParaRPr lang="en-US" sz="600" dirty="0"/>
            </a:p>
            <a:p>
              <a:r>
                <a:rPr lang="en-US" sz="825" b="1" dirty="0"/>
                <a:t>Signature</a:t>
              </a:r>
              <a:r>
                <a:rPr lang="en-US" sz="825" dirty="0"/>
                <a:t>:                  ______________________________________</a:t>
              </a:r>
            </a:p>
            <a:p>
              <a:endParaRPr lang="en-US" sz="600" dirty="0"/>
            </a:p>
            <a:p>
              <a:r>
                <a:rPr lang="en-US" sz="825" dirty="0"/>
                <a:t>New Class:                Master    Expert    Sharpshooter    Marksman    Novice </a:t>
              </a:r>
            </a:p>
            <a:p>
              <a:endParaRPr lang="en-US" sz="600" dirty="0"/>
            </a:p>
            <a:p>
              <a:r>
                <a:rPr lang="en-US" sz="825" dirty="0"/>
                <a:t>                                                                Match Score Total  ________.______ </a:t>
              </a:r>
            </a:p>
          </p:txBody>
        </p:sp>
      </p:grpSp>
      <p:sp>
        <p:nvSpPr>
          <p:cNvPr id="20" name="Rectangle 1">
            <a:extLst>
              <a:ext uri="{FF2B5EF4-FFF2-40B4-BE49-F238E27FC236}">
                <a16:creationId xmlns:a16="http://schemas.microsoft.com/office/drawing/2014/main" id="{A28EBECF-5190-EF49-BE02-DD3257266560}"/>
              </a:ext>
            </a:extLst>
          </p:cNvPr>
          <p:cNvSpPr>
            <a:spLocks noChangeArrowheads="1"/>
          </p:cNvSpPr>
          <p:nvPr/>
        </p:nvSpPr>
        <p:spPr bwMode="auto">
          <a:xfrm>
            <a:off x="1516200" y="5102894"/>
            <a:ext cx="1719962" cy="21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5220" tIns="47610" rIns="95220" bIns="47610" numCol="1" anchor="ctr" anchorCtr="0" compatLnSpc="1">
            <a:prstTxWarp prst="textNoShape">
              <a:avLst/>
            </a:prstTxWarp>
            <a:spAutoFit/>
          </a:bodyPr>
          <a:lstStyle/>
          <a:p>
            <a:pPr defTabSz="685800" eaLnBrk="0" fontAlgn="base" hangingPunct="0">
              <a:spcBef>
                <a:spcPct val="0"/>
              </a:spcBef>
              <a:spcAft>
                <a:spcPct val="0"/>
              </a:spcAft>
            </a:pPr>
            <a:r>
              <a:rPr lang="en-US" altLang="en-US" sz="750" b="1" dirty="0">
                <a:latin typeface="Calibri" panose="020F0502020204030204" pitchFamily="34" charset="0"/>
                <a:cs typeface="Calibri" panose="020F0502020204030204" pitchFamily="34" charset="0"/>
              </a:rPr>
              <a:t> 5 X 5  Classification Scores by Division</a:t>
            </a:r>
            <a:endParaRPr lang="en-US" altLang="en-US" sz="750" dirty="0">
              <a:latin typeface="Arial" panose="020B0604020202020204" pitchFamily="34" charset="0"/>
            </a:endParaRPr>
          </a:p>
        </p:txBody>
      </p:sp>
      <p:sp>
        <p:nvSpPr>
          <p:cNvPr id="21" name="Rectangle 20">
            <a:extLst>
              <a:ext uri="{FF2B5EF4-FFF2-40B4-BE49-F238E27FC236}">
                <a16:creationId xmlns:a16="http://schemas.microsoft.com/office/drawing/2014/main" id="{2F44F0DF-BDD0-0E49-A941-B81D166249E8}"/>
              </a:ext>
            </a:extLst>
          </p:cNvPr>
          <p:cNvSpPr/>
          <p:nvPr/>
        </p:nvSpPr>
        <p:spPr>
          <a:xfrm>
            <a:off x="3442549" y="6616226"/>
            <a:ext cx="1074333" cy="184666"/>
          </a:xfrm>
          <a:prstGeom prst="rect">
            <a:avLst/>
          </a:prstGeom>
        </p:spPr>
        <p:txBody>
          <a:bodyPr wrap="none">
            <a:spAutoFit/>
          </a:bodyPr>
          <a:lstStyle/>
          <a:p>
            <a:r>
              <a:rPr lang="en-US" sz="600" dirty="0"/>
              <a:t>Effective as of April 7, 2018</a:t>
            </a:r>
          </a:p>
        </p:txBody>
      </p:sp>
      <p:sp>
        <p:nvSpPr>
          <p:cNvPr id="22" name="Rectangle 21">
            <a:extLst>
              <a:ext uri="{FF2B5EF4-FFF2-40B4-BE49-F238E27FC236}">
                <a16:creationId xmlns:a16="http://schemas.microsoft.com/office/drawing/2014/main" id="{8D938805-0FA5-EC46-90D2-D4C7295748C8}"/>
              </a:ext>
            </a:extLst>
          </p:cNvPr>
          <p:cNvSpPr/>
          <p:nvPr/>
        </p:nvSpPr>
        <p:spPr>
          <a:xfrm>
            <a:off x="4212456" y="443291"/>
            <a:ext cx="4681287" cy="2492990"/>
          </a:xfrm>
          <a:prstGeom prst="rect">
            <a:avLst/>
          </a:prstGeom>
          <a:ln w="28575">
            <a:solidFill>
              <a:schemeClr val="tx1"/>
            </a:solidFill>
          </a:ln>
        </p:spPr>
        <p:txBody>
          <a:bodyPr wrap="square">
            <a:spAutoFit/>
          </a:bodyPr>
          <a:lstStyle/>
          <a:p>
            <a:r>
              <a:rPr lang="en-US" sz="1200"/>
              <a:t>Description:    </a:t>
            </a:r>
            <a:r>
              <a:rPr lang="en-US" sz="1200" dirty="0"/>
              <a:t>All shots from P1, Limited Scoring, 25 rounds Total,</a:t>
            </a:r>
          </a:p>
          <a:p>
            <a:r>
              <a:rPr lang="en-US" sz="1200" dirty="0"/>
              <a:t>                          cover garment not required.  </a:t>
            </a:r>
          </a:p>
          <a:p>
            <a:r>
              <a:rPr lang="en-US" sz="1200" dirty="0"/>
              <a:t>           Record time after each string.</a:t>
            </a:r>
          </a:p>
          <a:p>
            <a:r>
              <a:rPr lang="en-US" sz="1200" dirty="0"/>
              <a:t> </a:t>
            </a:r>
          </a:p>
          <a:p>
            <a:r>
              <a:rPr lang="en-US" sz="1200" dirty="0"/>
              <a:t>String 1: Draw and fire 5 shots, Freestyle.</a:t>
            </a:r>
          </a:p>
          <a:p>
            <a:endParaRPr lang="en-US" sz="1200" dirty="0"/>
          </a:p>
          <a:p>
            <a:r>
              <a:rPr lang="en-US" sz="1200" dirty="0"/>
              <a:t>String 2: Draw and fire 5 shots using, Strong Hand Only.</a:t>
            </a:r>
          </a:p>
          <a:p>
            <a:endParaRPr lang="en-US" sz="1200" dirty="0"/>
          </a:p>
          <a:p>
            <a:r>
              <a:rPr lang="en-US" sz="1200" dirty="0"/>
              <a:t>String 3: Start with only 5 rounds in your weapon.  Draw and fire 5 shots,  </a:t>
            </a:r>
          </a:p>
          <a:p>
            <a:r>
              <a:rPr lang="en-US" sz="1200" dirty="0"/>
              <a:t>                 emergency reload and fire 5 additional shots, Freestyle.</a:t>
            </a:r>
          </a:p>
          <a:p>
            <a:endParaRPr lang="en-US" sz="1200" dirty="0"/>
          </a:p>
          <a:p>
            <a:r>
              <a:rPr lang="en-US" sz="1200" dirty="0"/>
              <a:t>String 4: Draw and fire 4 shots to the body and one shot to the head, </a:t>
            </a:r>
          </a:p>
          <a:p>
            <a:r>
              <a:rPr lang="en-US" sz="1200" dirty="0"/>
              <a:t>                Freestyle.</a:t>
            </a:r>
          </a:p>
        </p:txBody>
      </p:sp>
      <p:sp>
        <p:nvSpPr>
          <p:cNvPr id="54" name="TextBox 53">
            <a:extLst>
              <a:ext uri="{FF2B5EF4-FFF2-40B4-BE49-F238E27FC236}">
                <a16:creationId xmlns:a16="http://schemas.microsoft.com/office/drawing/2014/main" id="{3BA81800-A204-C840-8B2E-CEC41795735E}"/>
              </a:ext>
            </a:extLst>
          </p:cNvPr>
          <p:cNvSpPr txBox="1"/>
          <p:nvPr/>
        </p:nvSpPr>
        <p:spPr>
          <a:xfrm>
            <a:off x="6723934" y="3172212"/>
            <a:ext cx="2047355" cy="3277820"/>
          </a:xfrm>
          <a:prstGeom prst="rect">
            <a:avLst/>
          </a:prstGeom>
          <a:noFill/>
          <a:ln w="19050">
            <a:solidFill>
              <a:schemeClr val="tx1"/>
            </a:solidFill>
          </a:ln>
        </p:spPr>
        <p:txBody>
          <a:bodyPr wrap="none" rtlCol="0">
            <a:spAutoFit/>
          </a:bodyPr>
          <a:lstStyle/>
          <a:p>
            <a:r>
              <a:rPr lang="en-US" sz="900" dirty="0"/>
              <a:t>                           </a:t>
            </a:r>
            <a:r>
              <a:rPr lang="en-US" sz="900" u="sng" dirty="0"/>
              <a:t>Raw</a:t>
            </a:r>
            <a:r>
              <a:rPr lang="en-US" sz="900" dirty="0"/>
              <a:t>                      </a:t>
            </a:r>
            <a:r>
              <a:rPr lang="en-US" sz="900" u="sng" dirty="0"/>
              <a:t>Points</a:t>
            </a:r>
          </a:p>
          <a:p>
            <a:r>
              <a:rPr lang="en-US" sz="900" dirty="0"/>
              <a:t>                           </a:t>
            </a:r>
            <a:r>
              <a:rPr lang="en-US" sz="900" u="sng" dirty="0"/>
              <a:t>Time</a:t>
            </a:r>
            <a:r>
              <a:rPr lang="en-US" sz="900" dirty="0"/>
              <a:t>                     </a:t>
            </a:r>
            <a:r>
              <a:rPr lang="en-US" sz="900" u="sng" dirty="0"/>
              <a:t>Down</a:t>
            </a:r>
          </a:p>
          <a:p>
            <a:endParaRPr lang="en-US" sz="900" dirty="0"/>
          </a:p>
          <a:p>
            <a:r>
              <a:rPr lang="en-US" sz="900" dirty="0"/>
              <a:t>String 1   _______._______</a:t>
            </a:r>
          </a:p>
          <a:p>
            <a:endParaRPr lang="en-US" sz="900" dirty="0"/>
          </a:p>
          <a:p>
            <a:endParaRPr lang="en-US" sz="900" dirty="0"/>
          </a:p>
          <a:p>
            <a:r>
              <a:rPr lang="en-US" sz="900" dirty="0"/>
              <a:t>String 2    _______._______</a:t>
            </a:r>
          </a:p>
          <a:p>
            <a:endParaRPr lang="en-US" sz="900" dirty="0"/>
          </a:p>
          <a:p>
            <a:endParaRPr lang="en-US" sz="900" dirty="0"/>
          </a:p>
          <a:p>
            <a:r>
              <a:rPr lang="en-US" sz="900" dirty="0"/>
              <a:t>String 3    _______._______</a:t>
            </a:r>
          </a:p>
          <a:p>
            <a:endParaRPr lang="en-US" sz="900" dirty="0"/>
          </a:p>
          <a:p>
            <a:endParaRPr lang="en-US" sz="900" dirty="0"/>
          </a:p>
          <a:p>
            <a:r>
              <a:rPr lang="en-US" sz="900" dirty="0"/>
              <a:t>String 4    _______._______</a:t>
            </a:r>
          </a:p>
          <a:p>
            <a:endParaRPr lang="en-US" sz="900" dirty="0"/>
          </a:p>
          <a:p>
            <a:endParaRPr lang="en-US" sz="900" dirty="0"/>
          </a:p>
          <a:p>
            <a:r>
              <a:rPr lang="en-US" sz="900" dirty="0"/>
              <a:t>Totals       _______._______    ________</a:t>
            </a:r>
          </a:p>
          <a:p>
            <a:endParaRPr lang="en-US" sz="900" dirty="0"/>
          </a:p>
          <a:p>
            <a:endParaRPr lang="en-US" sz="900" dirty="0"/>
          </a:p>
          <a:p>
            <a:r>
              <a:rPr lang="en-US" sz="900" dirty="0"/>
              <a:t>Procedurals, 3 Sec. _______</a:t>
            </a:r>
          </a:p>
          <a:p>
            <a:endParaRPr lang="en-US" sz="900" dirty="0"/>
          </a:p>
          <a:p>
            <a:endParaRPr lang="en-US" sz="900" dirty="0"/>
          </a:p>
          <a:p>
            <a:r>
              <a:rPr lang="en-US" sz="900" dirty="0"/>
              <a:t>Classifier Score      ____________</a:t>
            </a:r>
          </a:p>
          <a:p>
            <a:endParaRPr lang="en-US" sz="900" dirty="0"/>
          </a:p>
        </p:txBody>
      </p:sp>
      <p:grpSp>
        <p:nvGrpSpPr>
          <p:cNvPr id="55" name="Group 54">
            <a:extLst>
              <a:ext uri="{FF2B5EF4-FFF2-40B4-BE49-F238E27FC236}">
                <a16:creationId xmlns:a16="http://schemas.microsoft.com/office/drawing/2014/main" id="{41818C43-05EA-F94F-91EB-E367C21A775E}"/>
              </a:ext>
            </a:extLst>
          </p:cNvPr>
          <p:cNvGrpSpPr/>
          <p:nvPr/>
        </p:nvGrpSpPr>
        <p:grpSpPr>
          <a:xfrm>
            <a:off x="5724144" y="3026887"/>
            <a:ext cx="358608" cy="987329"/>
            <a:chOff x="5932677" y="2509208"/>
            <a:chExt cx="511175" cy="1354455"/>
          </a:xfrm>
        </p:grpSpPr>
        <p:grpSp>
          <p:nvGrpSpPr>
            <p:cNvPr id="56" name="Group 55">
              <a:extLst>
                <a:ext uri="{FF2B5EF4-FFF2-40B4-BE49-F238E27FC236}">
                  <a16:creationId xmlns:a16="http://schemas.microsoft.com/office/drawing/2014/main" id="{ADFF9775-4717-2642-92B9-184255FDBE31}"/>
                </a:ext>
              </a:extLst>
            </p:cNvPr>
            <p:cNvGrpSpPr/>
            <p:nvPr/>
          </p:nvGrpSpPr>
          <p:grpSpPr>
            <a:xfrm>
              <a:off x="5932677" y="2509208"/>
              <a:ext cx="511175" cy="1354455"/>
              <a:chOff x="5413693" y="2530391"/>
              <a:chExt cx="511175" cy="1354455"/>
            </a:xfrm>
          </p:grpSpPr>
          <p:sp>
            <p:nvSpPr>
              <p:cNvPr id="62" name="Shape 505">
                <a:extLst>
                  <a:ext uri="{FF2B5EF4-FFF2-40B4-BE49-F238E27FC236}">
                    <a16:creationId xmlns:a16="http://schemas.microsoft.com/office/drawing/2014/main" id="{EB29697B-ABC9-8B43-9B49-D97E112852E7}"/>
                  </a:ext>
                </a:extLst>
              </p:cNvPr>
              <p:cNvSpPr/>
              <p:nvPr/>
            </p:nvSpPr>
            <p:spPr>
              <a:xfrm>
                <a:off x="5413693" y="3194601"/>
                <a:ext cx="51435" cy="690245"/>
              </a:xfrm>
              <a:custGeom>
                <a:avLst/>
                <a:gdLst/>
                <a:ahLst/>
                <a:cxnLst/>
                <a:rect l="0" t="0" r="0" b="0"/>
                <a:pathLst>
                  <a:path w="44196" h="592836">
                    <a:moveTo>
                      <a:pt x="0" y="0"/>
                    </a:moveTo>
                    <a:lnTo>
                      <a:pt x="44196" y="0"/>
                    </a:lnTo>
                    <a:lnTo>
                      <a:pt x="44196" y="592836"/>
                    </a:lnTo>
                    <a:lnTo>
                      <a:pt x="0" y="592836"/>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en-US"/>
              </a:p>
            </p:txBody>
          </p:sp>
          <p:sp>
            <p:nvSpPr>
              <p:cNvPr id="63" name="Shape 504">
                <a:extLst>
                  <a:ext uri="{FF2B5EF4-FFF2-40B4-BE49-F238E27FC236}">
                    <a16:creationId xmlns:a16="http://schemas.microsoft.com/office/drawing/2014/main" id="{2B9DA5E5-81DB-834C-9CCA-A38E30F891F8}"/>
                  </a:ext>
                </a:extLst>
              </p:cNvPr>
              <p:cNvSpPr/>
              <p:nvPr/>
            </p:nvSpPr>
            <p:spPr>
              <a:xfrm>
                <a:off x="5873433" y="3194601"/>
                <a:ext cx="51435" cy="690245"/>
              </a:xfrm>
              <a:custGeom>
                <a:avLst/>
                <a:gdLst/>
                <a:ahLst/>
                <a:cxnLst/>
                <a:rect l="0" t="0" r="0" b="0"/>
                <a:pathLst>
                  <a:path w="44196" h="592836">
                    <a:moveTo>
                      <a:pt x="0" y="0"/>
                    </a:moveTo>
                    <a:lnTo>
                      <a:pt x="44196" y="0"/>
                    </a:lnTo>
                    <a:lnTo>
                      <a:pt x="44196" y="592836"/>
                    </a:lnTo>
                    <a:lnTo>
                      <a:pt x="0" y="592836"/>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en-US"/>
              </a:p>
            </p:txBody>
          </p:sp>
          <p:sp>
            <p:nvSpPr>
              <p:cNvPr id="64" name="Shape 38">
                <a:extLst>
                  <a:ext uri="{FF2B5EF4-FFF2-40B4-BE49-F238E27FC236}">
                    <a16:creationId xmlns:a16="http://schemas.microsoft.com/office/drawing/2014/main" id="{39BDC143-FA37-E54F-A45E-370E32312EAD}"/>
                  </a:ext>
                </a:extLst>
              </p:cNvPr>
              <p:cNvSpPr/>
              <p:nvPr/>
            </p:nvSpPr>
            <p:spPr>
              <a:xfrm>
                <a:off x="5425758" y="2530391"/>
                <a:ext cx="497205" cy="895985"/>
              </a:xfrm>
              <a:custGeom>
                <a:avLst/>
                <a:gdLst/>
                <a:ahLst/>
                <a:cxnLst/>
                <a:rect l="0" t="0" r="0" b="0"/>
                <a:pathLst>
                  <a:path w="423672" h="769619">
                    <a:moveTo>
                      <a:pt x="137160" y="0"/>
                    </a:moveTo>
                    <a:lnTo>
                      <a:pt x="294132" y="0"/>
                    </a:lnTo>
                    <a:lnTo>
                      <a:pt x="294132" y="156972"/>
                    </a:lnTo>
                    <a:lnTo>
                      <a:pt x="345948" y="156972"/>
                    </a:lnTo>
                    <a:lnTo>
                      <a:pt x="423672" y="207264"/>
                    </a:lnTo>
                    <a:lnTo>
                      <a:pt x="423672" y="618744"/>
                    </a:lnTo>
                    <a:lnTo>
                      <a:pt x="345948" y="769619"/>
                    </a:lnTo>
                    <a:lnTo>
                      <a:pt x="79248" y="769619"/>
                    </a:lnTo>
                    <a:lnTo>
                      <a:pt x="0" y="618744"/>
                    </a:lnTo>
                    <a:lnTo>
                      <a:pt x="0" y="207264"/>
                    </a:lnTo>
                    <a:lnTo>
                      <a:pt x="79248" y="156972"/>
                    </a:lnTo>
                    <a:lnTo>
                      <a:pt x="137160" y="156972"/>
                    </a:lnTo>
                    <a:lnTo>
                      <a:pt x="137160" y="0"/>
                    </a:lnTo>
                    <a:close/>
                  </a:path>
                </a:pathLst>
              </a:custGeom>
              <a:solidFill>
                <a:srgbClr val="FFCC99"/>
              </a:solidFill>
              <a:ln w="0" cap="flat">
                <a:miter lim="127000"/>
              </a:ln>
            </p:spPr>
            <p:style>
              <a:lnRef idx="0">
                <a:srgbClr val="000000">
                  <a:alpha val="0"/>
                </a:srgbClr>
              </a:lnRef>
              <a:fillRef idx="1">
                <a:srgbClr val="FFCC99"/>
              </a:fillRef>
              <a:effectRef idx="0">
                <a:scrgbClr r="0" g="0" b="0"/>
              </a:effectRef>
              <a:fontRef idx="none"/>
            </p:style>
            <p:txBody>
              <a:bodyPr/>
              <a:lstStyle/>
              <a:p>
                <a:endParaRPr lang="en-US"/>
              </a:p>
            </p:txBody>
          </p:sp>
          <p:sp>
            <p:nvSpPr>
              <p:cNvPr id="65" name="Shape 45">
                <a:extLst>
                  <a:ext uri="{FF2B5EF4-FFF2-40B4-BE49-F238E27FC236}">
                    <a16:creationId xmlns:a16="http://schemas.microsoft.com/office/drawing/2014/main" id="{F904F3C1-F7C4-5041-A12F-4A8B9D455FE2}"/>
                  </a:ext>
                </a:extLst>
              </p:cNvPr>
              <p:cNvSpPr/>
              <p:nvPr/>
            </p:nvSpPr>
            <p:spPr>
              <a:xfrm>
                <a:off x="5520575" y="2727982"/>
                <a:ext cx="234315" cy="429260"/>
              </a:xfrm>
              <a:custGeom>
                <a:avLst/>
                <a:gdLst/>
                <a:ahLst/>
                <a:cxnLst/>
                <a:rect l="0" t="0" r="0" b="0"/>
                <a:pathLst>
                  <a:path w="199644" h="368808">
                    <a:moveTo>
                      <a:pt x="0" y="368808"/>
                    </a:moveTo>
                    <a:lnTo>
                      <a:pt x="0" y="62484"/>
                    </a:lnTo>
                    <a:lnTo>
                      <a:pt x="62484" y="0"/>
                    </a:lnTo>
                    <a:lnTo>
                      <a:pt x="199644" y="0"/>
                    </a:lnTo>
                  </a:path>
                </a:pathLst>
              </a:custGeom>
              <a:ln w="3048" cap="rnd">
                <a:round/>
              </a:ln>
            </p:spPr>
            <p:style>
              <a:lnRef idx="1">
                <a:srgbClr val="000000"/>
              </a:lnRef>
              <a:fillRef idx="0">
                <a:srgbClr val="000000">
                  <a:alpha val="0"/>
                </a:srgbClr>
              </a:fillRef>
              <a:effectRef idx="0">
                <a:scrgbClr r="0" g="0" b="0"/>
              </a:effectRef>
              <a:fontRef idx="none"/>
            </p:style>
            <p:txBody>
              <a:bodyPr/>
              <a:lstStyle/>
              <a:p>
                <a:endParaRPr lang="en-US"/>
              </a:p>
            </p:txBody>
          </p:sp>
          <p:sp>
            <p:nvSpPr>
              <p:cNvPr id="66" name="Shape 46">
                <a:extLst>
                  <a:ext uri="{FF2B5EF4-FFF2-40B4-BE49-F238E27FC236}">
                    <a16:creationId xmlns:a16="http://schemas.microsoft.com/office/drawing/2014/main" id="{65D0D702-7A71-4F4B-BEA3-E09E3512EFE4}"/>
                  </a:ext>
                </a:extLst>
              </p:cNvPr>
              <p:cNvSpPr/>
              <p:nvPr/>
            </p:nvSpPr>
            <p:spPr>
              <a:xfrm>
                <a:off x="5773305" y="2733062"/>
                <a:ext cx="69215" cy="424180"/>
              </a:xfrm>
              <a:custGeom>
                <a:avLst/>
                <a:gdLst/>
                <a:ahLst/>
                <a:cxnLst/>
                <a:rect l="0" t="0" r="0" b="0"/>
                <a:pathLst>
                  <a:path w="59436" h="364236">
                    <a:moveTo>
                      <a:pt x="0" y="0"/>
                    </a:moveTo>
                    <a:lnTo>
                      <a:pt x="59436" y="65532"/>
                    </a:lnTo>
                    <a:lnTo>
                      <a:pt x="59436" y="364236"/>
                    </a:lnTo>
                  </a:path>
                </a:pathLst>
              </a:custGeom>
              <a:ln w="3048" cap="rnd">
                <a:round/>
              </a:ln>
            </p:spPr>
            <p:style>
              <a:lnRef idx="1">
                <a:srgbClr val="000000"/>
              </a:lnRef>
              <a:fillRef idx="0">
                <a:srgbClr val="000000">
                  <a:alpha val="0"/>
                </a:srgbClr>
              </a:fillRef>
              <a:effectRef idx="0">
                <a:scrgbClr r="0" g="0" b="0"/>
              </a:effectRef>
              <a:fontRef idx="none"/>
            </p:style>
            <p:txBody>
              <a:bodyPr/>
              <a:lstStyle/>
              <a:p>
                <a:endParaRPr lang="en-US"/>
              </a:p>
            </p:txBody>
          </p:sp>
        </p:grpSp>
        <p:sp>
          <p:nvSpPr>
            <p:cNvPr id="57" name="Shape 44">
              <a:extLst>
                <a:ext uri="{FF2B5EF4-FFF2-40B4-BE49-F238E27FC236}">
                  <a16:creationId xmlns:a16="http://schemas.microsoft.com/office/drawing/2014/main" id="{58EEA7F5-0A7E-184F-A58C-EFDB74B05395}"/>
                </a:ext>
              </a:extLst>
            </p:cNvPr>
            <p:cNvSpPr/>
            <p:nvPr/>
          </p:nvSpPr>
          <p:spPr>
            <a:xfrm>
              <a:off x="6145248" y="2591585"/>
              <a:ext cx="83820" cy="81280"/>
            </a:xfrm>
            <a:custGeom>
              <a:avLst/>
              <a:gdLst/>
              <a:ahLst/>
              <a:cxnLst/>
              <a:rect l="0" t="0" r="0" b="0"/>
              <a:pathLst>
                <a:path w="71628" h="70104">
                  <a:moveTo>
                    <a:pt x="0" y="35052"/>
                  </a:moveTo>
                  <a:cubicBezTo>
                    <a:pt x="0" y="15240"/>
                    <a:pt x="16764" y="0"/>
                    <a:pt x="35052" y="0"/>
                  </a:cubicBezTo>
                  <a:cubicBezTo>
                    <a:pt x="54864" y="0"/>
                    <a:pt x="71628" y="15240"/>
                    <a:pt x="71628" y="35052"/>
                  </a:cubicBezTo>
                  <a:cubicBezTo>
                    <a:pt x="71628" y="35052"/>
                    <a:pt x="71628" y="35052"/>
                    <a:pt x="71628" y="35052"/>
                  </a:cubicBezTo>
                  <a:cubicBezTo>
                    <a:pt x="71628" y="54864"/>
                    <a:pt x="54864" y="70104"/>
                    <a:pt x="35052" y="70104"/>
                  </a:cubicBezTo>
                  <a:cubicBezTo>
                    <a:pt x="16764" y="70104"/>
                    <a:pt x="0" y="54864"/>
                    <a:pt x="0" y="35052"/>
                  </a:cubicBezTo>
                </a:path>
              </a:pathLst>
            </a:custGeom>
            <a:ln w="3048" cap="rnd">
              <a:round/>
            </a:ln>
          </p:spPr>
          <p:style>
            <a:lnRef idx="1">
              <a:srgbClr val="000000"/>
            </a:lnRef>
            <a:fillRef idx="0">
              <a:srgbClr val="000000">
                <a:alpha val="0"/>
              </a:srgbClr>
            </a:fillRef>
            <a:effectRef idx="0">
              <a:scrgbClr r="0" g="0" b="0"/>
            </a:effectRef>
            <a:fontRef idx="none"/>
          </p:style>
          <p:txBody>
            <a:bodyPr/>
            <a:lstStyle/>
            <a:p>
              <a:endParaRPr lang="en-US"/>
            </a:p>
          </p:txBody>
        </p:sp>
        <p:sp>
          <p:nvSpPr>
            <p:cNvPr id="58" name="Shape 42">
              <a:extLst>
                <a:ext uri="{FF2B5EF4-FFF2-40B4-BE49-F238E27FC236}">
                  <a16:creationId xmlns:a16="http://schemas.microsoft.com/office/drawing/2014/main" id="{85A41A25-ABEC-1C48-8445-142A7E486B57}"/>
                </a:ext>
              </a:extLst>
            </p:cNvPr>
            <p:cNvSpPr/>
            <p:nvPr/>
          </p:nvSpPr>
          <p:spPr>
            <a:xfrm>
              <a:off x="6086193" y="2873525"/>
              <a:ext cx="217805" cy="216535"/>
            </a:xfrm>
            <a:custGeom>
              <a:avLst/>
              <a:gdLst/>
              <a:ahLst/>
              <a:cxnLst/>
              <a:rect l="0" t="0" r="0" b="0"/>
              <a:pathLst>
                <a:path w="185928" h="185928">
                  <a:moveTo>
                    <a:pt x="0" y="92964"/>
                  </a:moveTo>
                  <a:cubicBezTo>
                    <a:pt x="0" y="41148"/>
                    <a:pt x="42672" y="0"/>
                    <a:pt x="92964" y="0"/>
                  </a:cubicBezTo>
                  <a:cubicBezTo>
                    <a:pt x="144780" y="0"/>
                    <a:pt x="185928" y="41148"/>
                    <a:pt x="185928" y="92964"/>
                  </a:cubicBezTo>
                  <a:cubicBezTo>
                    <a:pt x="185928" y="92964"/>
                    <a:pt x="185928" y="92964"/>
                    <a:pt x="185928" y="92964"/>
                  </a:cubicBezTo>
                  <a:cubicBezTo>
                    <a:pt x="185928" y="144780"/>
                    <a:pt x="144780" y="185928"/>
                    <a:pt x="92964" y="185928"/>
                  </a:cubicBezTo>
                  <a:cubicBezTo>
                    <a:pt x="42672" y="185928"/>
                    <a:pt x="0" y="144780"/>
                    <a:pt x="0" y="92964"/>
                  </a:cubicBezTo>
                </a:path>
              </a:pathLst>
            </a:custGeom>
            <a:ln w="3048" cap="rnd">
              <a:round/>
            </a:ln>
          </p:spPr>
          <p:style>
            <a:lnRef idx="1">
              <a:srgbClr val="000000"/>
            </a:lnRef>
            <a:fillRef idx="0">
              <a:srgbClr val="000000">
                <a:alpha val="0"/>
              </a:srgbClr>
            </a:fillRef>
            <a:effectRef idx="0">
              <a:scrgbClr r="0" g="0" b="0"/>
            </a:effectRef>
            <a:fontRef idx="none"/>
          </p:style>
          <p:txBody>
            <a:bodyPr/>
            <a:lstStyle/>
            <a:p>
              <a:endParaRPr lang="en-US"/>
            </a:p>
          </p:txBody>
        </p:sp>
        <p:sp>
          <p:nvSpPr>
            <p:cNvPr id="59" name="Shape 47">
              <a:extLst>
                <a:ext uri="{FF2B5EF4-FFF2-40B4-BE49-F238E27FC236}">
                  <a16:creationId xmlns:a16="http://schemas.microsoft.com/office/drawing/2014/main" id="{09881FAA-58C5-5244-9729-7C55E523F0A1}"/>
                </a:ext>
              </a:extLst>
            </p:cNvPr>
            <p:cNvSpPr/>
            <p:nvPr/>
          </p:nvSpPr>
          <p:spPr>
            <a:xfrm>
              <a:off x="6086193" y="3239285"/>
              <a:ext cx="201930" cy="0"/>
            </a:xfrm>
            <a:custGeom>
              <a:avLst/>
              <a:gdLst/>
              <a:ahLst/>
              <a:cxnLst/>
              <a:rect l="0" t="0" r="0" b="0"/>
              <a:pathLst>
                <a:path w="172212">
                  <a:moveTo>
                    <a:pt x="0" y="0"/>
                  </a:moveTo>
                  <a:lnTo>
                    <a:pt x="172212" y="0"/>
                  </a:lnTo>
                </a:path>
              </a:pathLst>
            </a:custGeom>
            <a:ln w="3048" cap="rnd">
              <a:round/>
            </a:ln>
          </p:spPr>
          <p:style>
            <a:lnRef idx="1">
              <a:srgbClr val="000000"/>
            </a:lnRef>
            <a:fillRef idx="0">
              <a:srgbClr val="000000">
                <a:alpha val="0"/>
              </a:srgbClr>
            </a:fillRef>
            <a:effectRef idx="0">
              <a:scrgbClr r="0" g="0" b="0"/>
            </a:effectRef>
            <a:fontRef idx="none"/>
          </p:style>
          <p:txBody>
            <a:bodyPr/>
            <a:lstStyle/>
            <a:p>
              <a:endParaRPr lang="en-US"/>
            </a:p>
          </p:txBody>
        </p:sp>
        <p:sp>
          <p:nvSpPr>
            <p:cNvPr id="60" name="Shape 48">
              <a:extLst>
                <a:ext uri="{FF2B5EF4-FFF2-40B4-BE49-F238E27FC236}">
                  <a16:creationId xmlns:a16="http://schemas.microsoft.com/office/drawing/2014/main" id="{417F5E6E-07A6-F448-B47A-DFEE94BCFCE9}"/>
                </a:ext>
              </a:extLst>
            </p:cNvPr>
            <p:cNvSpPr/>
            <p:nvPr/>
          </p:nvSpPr>
          <p:spPr>
            <a:xfrm>
              <a:off x="6288758" y="3139590"/>
              <a:ext cx="69215" cy="99060"/>
            </a:xfrm>
            <a:custGeom>
              <a:avLst/>
              <a:gdLst/>
              <a:ahLst/>
              <a:cxnLst/>
              <a:rect l="0" t="0" r="0" b="0"/>
              <a:pathLst>
                <a:path w="59436" h="85344">
                  <a:moveTo>
                    <a:pt x="59436" y="0"/>
                  </a:moveTo>
                  <a:lnTo>
                    <a:pt x="0" y="85344"/>
                  </a:lnTo>
                </a:path>
              </a:pathLst>
            </a:custGeom>
            <a:ln w="3048" cap="rnd">
              <a:round/>
            </a:ln>
          </p:spPr>
          <p:style>
            <a:lnRef idx="1">
              <a:srgbClr val="000000"/>
            </a:lnRef>
            <a:fillRef idx="0">
              <a:srgbClr val="000000">
                <a:alpha val="0"/>
              </a:srgbClr>
            </a:fillRef>
            <a:effectRef idx="0">
              <a:scrgbClr r="0" g="0" b="0"/>
            </a:effectRef>
            <a:fontRef idx="none"/>
          </p:style>
          <p:txBody>
            <a:bodyPr/>
            <a:lstStyle/>
            <a:p>
              <a:endParaRPr lang="en-US"/>
            </a:p>
          </p:txBody>
        </p:sp>
        <p:sp>
          <p:nvSpPr>
            <p:cNvPr id="61" name="Shape 49">
              <a:extLst>
                <a:ext uri="{FF2B5EF4-FFF2-40B4-BE49-F238E27FC236}">
                  <a16:creationId xmlns:a16="http://schemas.microsoft.com/office/drawing/2014/main" id="{E6D729F8-688A-7F4D-94F7-7633F0D3DEC0}"/>
                </a:ext>
              </a:extLst>
            </p:cNvPr>
            <p:cNvSpPr/>
            <p:nvPr/>
          </p:nvSpPr>
          <p:spPr>
            <a:xfrm>
              <a:off x="6036028" y="3139590"/>
              <a:ext cx="49530" cy="99060"/>
            </a:xfrm>
            <a:custGeom>
              <a:avLst/>
              <a:gdLst/>
              <a:ahLst/>
              <a:cxnLst/>
              <a:rect l="0" t="0" r="0" b="0"/>
              <a:pathLst>
                <a:path w="42672" h="85344">
                  <a:moveTo>
                    <a:pt x="0" y="0"/>
                  </a:moveTo>
                  <a:lnTo>
                    <a:pt x="42672" y="85344"/>
                  </a:lnTo>
                </a:path>
              </a:pathLst>
            </a:custGeom>
            <a:ln w="3048" cap="rnd">
              <a:round/>
            </a:ln>
          </p:spPr>
          <p:style>
            <a:lnRef idx="1">
              <a:srgbClr val="000000"/>
            </a:lnRef>
            <a:fillRef idx="0">
              <a:srgbClr val="000000">
                <a:alpha val="0"/>
              </a:srgbClr>
            </a:fillRef>
            <a:effectRef idx="0">
              <a:scrgbClr r="0" g="0" b="0"/>
            </a:effectRef>
            <a:fontRef idx="none"/>
          </p:style>
          <p:txBody>
            <a:bodyPr/>
            <a:lstStyle/>
            <a:p>
              <a:endParaRPr lang="en-US"/>
            </a:p>
          </p:txBody>
        </p:sp>
      </p:grpSp>
      <p:grpSp>
        <p:nvGrpSpPr>
          <p:cNvPr id="67" name="Group 66">
            <a:extLst>
              <a:ext uri="{FF2B5EF4-FFF2-40B4-BE49-F238E27FC236}">
                <a16:creationId xmlns:a16="http://schemas.microsoft.com/office/drawing/2014/main" id="{3F588AE9-2C13-0343-B763-C64EBB1DE106}"/>
              </a:ext>
            </a:extLst>
          </p:cNvPr>
          <p:cNvGrpSpPr/>
          <p:nvPr/>
        </p:nvGrpSpPr>
        <p:grpSpPr>
          <a:xfrm>
            <a:off x="5639161" y="4005071"/>
            <a:ext cx="505607" cy="2377441"/>
            <a:chOff x="0" y="0"/>
            <a:chExt cx="560705" cy="3685482"/>
          </a:xfrm>
        </p:grpSpPr>
        <p:sp>
          <p:nvSpPr>
            <p:cNvPr id="68" name="Up Arrow 67">
              <a:extLst>
                <a:ext uri="{FF2B5EF4-FFF2-40B4-BE49-F238E27FC236}">
                  <a16:creationId xmlns:a16="http://schemas.microsoft.com/office/drawing/2014/main" id="{5817E9FB-3EFC-0343-B1A4-14A0F207FA6D}"/>
                </a:ext>
              </a:extLst>
            </p:cNvPr>
            <p:cNvSpPr/>
            <p:nvPr/>
          </p:nvSpPr>
          <p:spPr>
            <a:xfrm>
              <a:off x="137160" y="0"/>
              <a:ext cx="317368" cy="1083691"/>
            </a:xfrm>
            <a:prstGeom prst="up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69" name="Group 68">
              <a:extLst>
                <a:ext uri="{FF2B5EF4-FFF2-40B4-BE49-F238E27FC236}">
                  <a16:creationId xmlns:a16="http://schemas.microsoft.com/office/drawing/2014/main" id="{0F557A56-7CE4-2142-A9B0-2FB0025D8323}"/>
                </a:ext>
              </a:extLst>
            </p:cNvPr>
            <p:cNvGrpSpPr/>
            <p:nvPr/>
          </p:nvGrpSpPr>
          <p:grpSpPr>
            <a:xfrm>
              <a:off x="0" y="160020"/>
              <a:ext cx="560705" cy="3525462"/>
              <a:chOff x="0" y="0"/>
              <a:chExt cx="560705" cy="3525462"/>
            </a:xfrm>
          </p:grpSpPr>
          <p:sp>
            <p:nvSpPr>
              <p:cNvPr id="70" name="Down Arrow 69">
                <a:extLst>
                  <a:ext uri="{FF2B5EF4-FFF2-40B4-BE49-F238E27FC236}">
                    <a16:creationId xmlns:a16="http://schemas.microsoft.com/office/drawing/2014/main" id="{2E86B42C-5C19-2149-90AB-6B26B798A9E3}"/>
                  </a:ext>
                </a:extLst>
              </p:cNvPr>
              <p:cNvSpPr/>
              <p:nvPr/>
            </p:nvSpPr>
            <p:spPr>
              <a:xfrm>
                <a:off x="0" y="2225040"/>
                <a:ext cx="560705" cy="1300422"/>
              </a:xfrm>
              <a:prstGeom prst="down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1" name="Trapezoid 70">
                <a:extLst>
                  <a:ext uri="{FF2B5EF4-FFF2-40B4-BE49-F238E27FC236}">
                    <a16:creationId xmlns:a16="http://schemas.microsoft.com/office/drawing/2014/main" id="{F3025D75-C014-F44E-B128-A55C7D3FF195}"/>
                  </a:ext>
                </a:extLst>
              </p:cNvPr>
              <p:cNvSpPr/>
              <p:nvPr/>
            </p:nvSpPr>
            <p:spPr>
              <a:xfrm>
                <a:off x="106680" y="0"/>
                <a:ext cx="351906" cy="3243333"/>
              </a:xfrm>
              <a:prstGeom prst="trapezoid">
                <a:avLst>
                  <a:gd name="adj" fmla="val 29372"/>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2" name="Text Box 2">
                <a:extLst>
                  <a:ext uri="{FF2B5EF4-FFF2-40B4-BE49-F238E27FC236}">
                    <a16:creationId xmlns:a16="http://schemas.microsoft.com/office/drawing/2014/main" id="{F0B9E259-1191-8A40-A12F-290727D64985}"/>
                  </a:ext>
                </a:extLst>
              </p:cNvPr>
              <p:cNvSpPr txBox="1">
                <a:spLocks noChangeArrowheads="1"/>
              </p:cNvSpPr>
              <p:nvPr/>
            </p:nvSpPr>
            <p:spPr bwMode="auto">
              <a:xfrm rot="16200000">
                <a:off x="-377190" y="1436370"/>
                <a:ext cx="1362074" cy="321894"/>
              </a:xfrm>
              <a:prstGeom prst="rect">
                <a:avLst/>
              </a:prstGeom>
              <a:noFill/>
              <a:ln w="9525">
                <a:no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0"/>
                  </a:spcAft>
                </a:pPr>
                <a:r>
                  <a:rPr lang="en-US" sz="1100">
                    <a:solidFill>
                      <a:srgbClr val="000000"/>
                    </a:solidFill>
                    <a:effectLst/>
                    <a:latin typeface="Arial" panose="020B0604020202020204" pitchFamily="34" charset="0"/>
                    <a:ea typeface="Calibri" panose="020F0502020204030204" pitchFamily="34" charset="0"/>
                  </a:rPr>
                  <a:t>10 Yards</a:t>
                </a:r>
                <a:endParaRPr lang="en-US" sz="1100">
                  <a:solidFill>
                    <a:srgbClr val="000000"/>
                  </a:solidFill>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100">
                    <a:solidFill>
                      <a:srgbClr val="000000"/>
                    </a:solidFill>
                    <a:effectLst/>
                    <a:latin typeface="Calibri" panose="020F0502020204030204" pitchFamily="34" charset="0"/>
                    <a:ea typeface="Calibri" panose="020F0502020204030204" pitchFamily="34" charset="0"/>
                  </a:rPr>
                  <a:t> </a:t>
                </a:r>
              </a:p>
            </p:txBody>
          </p:sp>
        </p:grpSp>
      </p:grpSp>
      <p:sp>
        <p:nvSpPr>
          <p:cNvPr id="73" name="Rectangle 72">
            <a:extLst>
              <a:ext uri="{FF2B5EF4-FFF2-40B4-BE49-F238E27FC236}">
                <a16:creationId xmlns:a16="http://schemas.microsoft.com/office/drawing/2014/main" id="{C6F3063F-EF35-B545-9268-69AE1280CCA4}"/>
              </a:ext>
            </a:extLst>
          </p:cNvPr>
          <p:cNvSpPr/>
          <p:nvPr/>
        </p:nvSpPr>
        <p:spPr>
          <a:xfrm>
            <a:off x="5554143" y="6396378"/>
            <a:ext cx="662940" cy="45720"/>
          </a:xfrm>
          <a:prstGeom prst="rect">
            <a:avLst/>
          </a:prstGeom>
          <a:solidFill>
            <a:schemeClr val="accent1">
              <a:lumMod val="60000"/>
              <a:lumOff val="40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 name="TextBox 1">
            <a:extLst>
              <a:ext uri="{FF2B5EF4-FFF2-40B4-BE49-F238E27FC236}">
                <a16:creationId xmlns:a16="http://schemas.microsoft.com/office/drawing/2014/main" id="{3D992BFA-8209-8C44-B35A-8848803260F8}"/>
              </a:ext>
            </a:extLst>
          </p:cNvPr>
          <p:cNvSpPr txBox="1"/>
          <p:nvPr/>
        </p:nvSpPr>
        <p:spPr>
          <a:xfrm>
            <a:off x="5724144" y="6373368"/>
            <a:ext cx="343364" cy="276999"/>
          </a:xfrm>
          <a:prstGeom prst="rect">
            <a:avLst/>
          </a:prstGeom>
          <a:noFill/>
        </p:spPr>
        <p:txBody>
          <a:bodyPr wrap="none" rtlCol="0">
            <a:spAutoFit/>
          </a:bodyPr>
          <a:lstStyle/>
          <a:p>
            <a:r>
              <a:rPr lang="en-US" sz="1200" dirty="0"/>
              <a:t>P1</a:t>
            </a:r>
          </a:p>
        </p:txBody>
      </p:sp>
      <p:sp>
        <p:nvSpPr>
          <p:cNvPr id="76" name="Left-Right Arrow 75">
            <a:extLst>
              <a:ext uri="{FF2B5EF4-FFF2-40B4-BE49-F238E27FC236}">
                <a16:creationId xmlns:a16="http://schemas.microsoft.com/office/drawing/2014/main" id="{49ED5561-A04C-5A48-89FD-9F2BE88380E0}"/>
              </a:ext>
            </a:extLst>
          </p:cNvPr>
          <p:cNvSpPr/>
          <p:nvPr/>
        </p:nvSpPr>
        <p:spPr>
          <a:xfrm rot="5400000">
            <a:off x="5065156" y="3450800"/>
            <a:ext cx="1030384" cy="169608"/>
          </a:xfrm>
          <a:prstGeom prst="leftRightArrow">
            <a:avLst/>
          </a:prstGeom>
          <a:solidFill>
            <a:schemeClr val="accent1">
              <a:lumMod val="40000"/>
              <a:lumOff val="6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5" name="TextBox 74">
            <a:extLst>
              <a:ext uri="{FF2B5EF4-FFF2-40B4-BE49-F238E27FC236}">
                <a16:creationId xmlns:a16="http://schemas.microsoft.com/office/drawing/2014/main" id="{AAFC4337-E4F4-3047-9118-4114F79BEC51}"/>
              </a:ext>
            </a:extLst>
          </p:cNvPr>
          <p:cNvSpPr txBox="1"/>
          <p:nvPr/>
        </p:nvSpPr>
        <p:spPr>
          <a:xfrm>
            <a:off x="5437632" y="3352800"/>
            <a:ext cx="301686" cy="276999"/>
          </a:xfrm>
          <a:prstGeom prst="rect">
            <a:avLst/>
          </a:prstGeom>
          <a:noFill/>
        </p:spPr>
        <p:txBody>
          <a:bodyPr wrap="none" rtlCol="0">
            <a:spAutoFit/>
          </a:bodyPr>
          <a:lstStyle/>
          <a:p>
            <a:r>
              <a:rPr lang="en-US" sz="1200" dirty="0"/>
              <a:t>5’</a:t>
            </a:r>
          </a:p>
        </p:txBody>
      </p:sp>
      <p:sp>
        <p:nvSpPr>
          <p:cNvPr id="77" name="Rectangle 76">
            <a:extLst>
              <a:ext uri="{FF2B5EF4-FFF2-40B4-BE49-F238E27FC236}">
                <a16:creationId xmlns:a16="http://schemas.microsoft.com/office/drawing/2014/main" id="{2FB6CB75-68F4-6F44-8FEA-AFB34373D59A}"/>
              </a:ext>
            </a:extLst>
          </p:cNvPr>
          <p:cNvSpPr/>
          <p:nvPr/>
        </p:nvSpPr>
        <p:spPr>
          <a:xfrm>
            <a:off x="205863" y="6579940"/>
            <a:ext cx="530915" cy="184666"/>
          </a:xfrm>
          <a:prstGeom prst="rect">
            <a:avLst/>
          </a:prstGeom>
        </p:spPr>
        <p:txBody>
          <a:bodyPr wrap="none">
            <a:spAutoFit/>
          </a:bodyPr>
          <a:lstStyle/>
          <a:p>
            <a:r>
              <a:rPr lang="en-US" sz="600" dirty="0"/>
              <a:t>Page 1 of 2</a:t>
            </a:r>
          </a:p>
        </p:txBody>
      </p:sp>
      <p:grpSp>
        <p:nvGrpSpPr>
          <p:cNvPr id="80" name="Group 79">
            <a:extLst>
              <a:ext uri="{FF2B5EF4-FFF2-40B4-BE49-F238E27FC236}">
                <a16:creationId xmlns:a16="http://schemas.microsoft.com/office/drawing/2014/main" id="{07F65B95-6996-7B48-8293-5AB697631EA8}"/>
              </a:ext>
            </a:extLst>
          </p:cNvPr>
          <p:cNvGrpSpPr/>
          <p:nvPr/>
        </p:nvGrpSpPr>
        <p:grpSpPr>
          <a:xfrm>
            <a:off x="256819" y="5290407"/>
            <a:ext cx="4236515" cy="751352"/>
            <a:chOff x="255741" y="5497048"/>
            <a:chExt cx="4236515" cy="751352"/>
          </a:xfrm>
        </p:grpSpPr>
        <p:sp>
          <p:nvSpPr>
            <p:cNvPr id="81" name="TextBox 80">
              <a:extLst>
                <a:ext uri="{FF2B5EF4-FFF2-40B4-BE49-F238E27FC236}">
                  <a16:creationId xmlns:a16="http://schemas.microsoft.com/office/drawing/2014/main" id="{BBDD37D7-246C-0A45-928E-66CD26100670}"/>
                </a:ext>
              </a:extLst>
            </p:cNvPr>
            <p:cNvSpPr txBox="1"/>
            <p:nvPr/>
          </p:nvSpPr>
          <p:spPr>
            <a:xfrm>
              <a:off x="256529" y="5501312"/>
              <a:ext cx="4233851" cy="738664"/>
            </a:xfrm>
            <a:prstGeom prst="rect">
              <a:avLst/>
            </a:prstGeom>
            <a:noFill/>
            <a:ln w="9525">
              <a:solidFill>
                <a:schemeClr val="tx1"/>
              </a:solidFill>
            </a:ln>
          </p:spPr>
          <p:txBody>
            <a:bodyPr wrap="none" rtlCol="0">
              <a:spAutoFit/>
            </a:bodyPr>
            <a:lstStyle/>
            <a:p>
              <a:r>
                <a:rPr lang="en-US" sz="600" dirty="0"/>
                <a:t>   </a:t>
              </a:r>
              <a:r>
                <a:rPr lang="en-US" sz="600" b="1" dirty="0"/>
                <a:t>Times for</a:t>
              </a:r>
              <a:r>
                <a:rPr lang="en-US" sz="600" dirty="0"/>
                <a:t>;                         </a:t>
              </a:r>
              <a:r>
                <a:rPr lang="en-US" sz="600" b="1" dirty="0"/>
                <a:t>ESP                           SSP                          CDP                         CCP                        REV                            BUG </a:t>
              </a:r>
            </a:p>
            <a:p>
              <a:endParaRPr lang="en-US" sz="600" b="1" dirty="0"/>
            </a:p>
            <a:p>
              <a:r>
                <a:rPr lang="en-US" sz="600" dirty="0"/>
                <a:t>Master (MA)               20.00 or less            20.30 or less          20.80 or less          21.70 or less          23.10 or less             24.70 or less  </a:t>
              </a:r>
            </a:p>
            <a:p>
              <a:r>
                <a:rPr lang="en-US" sz="600" dirty="0"/>
                <a:t>Expert (EX)                 20.01 -- 25.00         20.31 -- 25.40         20.81 -- 26.10        21.71 -- 27.10         23.11 -- 28.80          24.71 -- 30.90 </a:t>
              </a:r>
            </a:p>
            <a:p>
              <a:r>
                <a:rPr lang="en-US" sz="600" dirty="0"/>
                <a:t>Sharpshooter (SS)     25.01 -- 32.00         25.41 -- 32.40         26.11 -- 33.30        27.11 -- 34.70         28.81 -- 36.90          30.91 -- 39.60 </a:t>
              </a:r>
            </a:p>
            <a:p>
              <a:r>
                <a:rPr lang="en-US" sz="600" dirty="0"/>
                <a:t>Marksman (MM)       32.01 -- 41.00        32.41 -- 41.60         33.31 -- 42.70        34.71 -- 44.40          36.91 -- 47.30         39.61 -- 50.70 </a:t>
              </a:r>
            </a:p>
            <a:p>
              <a:r>
                <a:rPr lang="en-US" sz="600" dirty="0"/>
                <a:t>Novice (NV)                41.01 or more       41.61 or more        42.71 or more        44.41 or more         47.31 or more         50.71 or more </a:t>
              </a:r>
            </a:p>
          </p:txBody>
        </p:sp>
        <p:cxnSp>
          <p:nvCxnSpPr>
            <p:cNvPr id="82" name="Straight Connector 81">
              <a:extLst>
                <a:ext uri="{FF2B5EF4-FFF2-40B4-BE49-F238E27FC236}">
                  <a16:creationId xmlns:a16="http://schemas.microsoft.com/office/drawing/2014/main" id="{27A124E4-A0E8-8446-B373-6B8C2E2952AD}"/>
                </a:ext>
              </a:extLst>
            </p:cNvPr>
            <p:cNvCxnSpPr>
              <a:cxnSpLocks/>
            </p:cNvCxnSpPr>
            <p:nvPr/>
          </p:nvCxnSpPr>
          <p:spPr>
            <a:xfrm>
              <a:off x="255741" y="5689083"/>
              <a:ext cx="4236515"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FE38AC93-3D4C-4C49-B7E7-8894C4A01871}"/>
                </a:ext>
              </a:extLst>
            </p:cNvPr>
            <p:cNvCxnSpPr>
              <a:cxnSpLocks/>
            </p:cNvCxnSpPr>
            <p:nvPr/>
          </p:nvCxnSpPr>
          <p:spPr>
            <a:xfrm>
              <a:off x="926379" y="5498379"/>
              <a:ext cx="0" cy="74669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D61FD45E-02EE-5241-8DCD-9953B9E4A99A}"/>
                </a:ext>
              </a:extLst>
            </p:cNvPr>
            <p:cNvCxnSpPr>
              <a:cxnSpLocks/>
            </p:cNvCxnSpPr>
            <p:nvPr/>
          </p:nvCxnSpPr>
          <p:spPr>
            <a:xfrm>
              <a:off x="1494052" y="5499045"/>
              <a:ext cx="0" cy="74669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C191783B-4BF1-A349-9EF7-51546979E5ED}"/>
                </a:ext>
              </a:extLst>
            </p:cNvPr>
            <p:cNvCxnSpPr>
              <a:cxnSpLocks/>
            </p:cNvCxnSpPr>
            <p:nvPr/>
          </p:nvCxnSpPr>
          <p:spPr>
            <a:xfrm>
              <a:off x="2073705" y="5499710"/>
              <a:ext cx="0" cy="74669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8EAE66FE-44FF-BB42-8870-376B61F4719F}"/>
                </a:ext>
              </a:extLst>
            </p:cNvPr>
            <p:cNvCxnSpPr>
              <a:cxnSpLocks/>
            </p:cNvCxnSpPr>
            <p:nvPr/>
          </p:nvCxnSpPr>
          <p:spPr>
            <a:xfrm>
              <a:off x="2649364" y="5500375"/>
              <a:ext cx="0" cy="74669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8CCD9D8C-B5BB-5845-AC22-94348AE9E964}"/>
                </a:ext>
              </a:extLst>
            </p:cNvPr>
            <p:cNvCxnSpPr>
              <a:cxnSpLocks/>
            </p:cNvCxnSpPr>
            <p:nvPr/>
          </p:nvCxnSpPr>
          <p:spPr>
            <a:xfrm>
              <a:off x="3225024" y="5497048"/>
              <a:ext cx="0" cy="74669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501F7E9F-4F13-374F-B428-7D432CC05537}"/>
                </a:ext>
              </a:extLst>
            </p:cNvPr>
            <p:cNvCxnSpPr>
              <a:cxnSpLocks/>
            </p:cNvCxnSpPr>
            <p:nvPr/>
          </p:nvCxnSpPr>
          <p:spPr>
            <a:xfrm>
              <a:off x="3816655" y="5501707"/>
              <a:ext cx="0" cy="74669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89685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10E8CE-4270-054C-A5D4-6EFB557A0E93}"/>
              </a:ext>
            </a:extLst>
          </p:cNvPr>
          <p:cNvSpPr/>
          <p:nvPr/>
        </p:nvSpPr>
        <p:spPr>
          <a:xfrm>
            <a:off x="1207008" y="460224"/>
            <a:ext cx="6428232" cy="676404"/>
          </a:xfrm>
          <a:prstGeom prst="rect">
            <a:avLst/>
          </a:prstGeom>
        </p:spPr>
        <p:txBody>
          <a:bodyPr wrap="square">
            <a:spAutoFit/>
          </a:bodyPr>
          <a:lstStyle/>
          <a:p>
            <a:pPr>
              <a:lnSpc>
                <a:spcPct val="107000"/>
              </a:lnSpc>
              <a:spcAft>
                <a:spcPts val="800"/>
              </a:spcAft>
            </a:pPr>
            <a:r>
              <a:rPr lang="en-US" sz="1200" dirty="0">
                <a:solidFill>
                  <a:srgbClr val="000000"/>
                </a:solidFill>
                <a:ea typeface="Calibri" panose="020F0502020204030204" pitchFamily="34" charset="0"/>
              </a:rPr>
              <a:t>Calculate the power factor by multiplying the bullet weight in grains by the bullet velocity in feet per second (fps), divide by 1000, and ignore numbers to the right of the decimal. For example, a 230.1 grain bullet at 794.7 fps: 230.1 x 794.7 / 1000 = 182.86047, or 182 power factor.</a:t>
            </a:r>
            <a:endParaRPr lang="en-US" sz="1200" dirty="0">
              <a:solidFill>
                <a:srgbClr val="000000"/>
              </a:solidFill>
              <a:effectLst/>
              <a:ea typeface="Calibri" panose="020F0502020204030204" pitchFamily="34" charset="0"/>
            </a:endParaRPr>
          </a:p>
        </p:txBody>
      </p:sp>
      <p:sp>
        <p:nvSpPr>
          <p:cNvPr id="8" name="Rectangle 7">
            <a:extLst>
              <a:ext uri="{FF2B5EF4-FFF2-40B4-BE49-F238E27FC236}">
                <a16:creationId xmlns:a16="http://schemas.microsoft.com/office/drawing/2014/main" id="{0D8B6B74-1DB1-1341-9405-E83D2AF04EEB}"/>
              </a:ext>
            </a:extLst>
          </p:cNvPr>
          <p:cNvSpPr/>
          <p:nvPr/>
        </p:nvSpPr>
        <p:spPr>
          <a:xfrm>
            <a:off x="205863" y="6579940"/>
            <a:ext cx="530915" cy="184666"/>
          </a:xfrm>
          <a:prstGeom prst="rect">
            <a:avLst/>
          </a:prstGeom>
        </p:spPr>
        <p:txBody>
          <a:bodyPr wrap="none">
            <a:spAutoFit/>
          </a:bodyPr>
          <a:lstStyle/>
          <a:p>
            <a:r>
              <a:rPr lang="en-US" sz="600" dirty="0"/>
              <a:t>Page 2 of 2</a:t>
            </a:r>
          </a:p>
        </p:txBody>
      </p:sp>
      <p:grpSp>
        <p:nvGrpSpPr>
          <p:cNvPr id="56" name="Group 55">
            <a:extLst>
              <a:ext uri="{FF2B5EF4-FFF2-40B4-BE49-F238E27FC236}">
                <a16:creationId xmlns:a16="http://schemas.microsoft.com/office/drawing/2014/main" id="{5A2BBDC8-9648-EF48-9081-00B46C18B421}"/>
              </a:ext>
            </a:extLst>
          </p:cNvPr>
          <p:cNvGrpSpPr/>
          <p:nvPr/>
        </p:nvGrpSpPr>
        <p:grpSpPr>
          <a:xfrm>
            <a:off x="3460968" y="3925210"/>
            <a:ext cx="1863472" cy="1200329"/>
            <a:chOff x="5616320" y="1653619"/>
            <a:chExt cx="1863472" cy="1200329"/>
          </a:xfrm>
        </p:grpSpPr>
        <p:sp>
          <p:nvSpPr>
            <p:cNvPr id="57" name="TextBox 56">
              <a:extLst>
                <a:ext uri="{FF2B5EF4-FFF2-40B4-BE49-F238E27FC236}">
                  <a16:creationId xmlns:a16="http://schemas.microsoft.com/office/drawing/2014/main" id="{27450267-7DEB-8342-B8E2-B0BF0A39C92E}"/>
                </a:ext>
              </a:extLst>
            </p:cNvPr>
            <p:cNvSpPr txBox="1"/>
            <p:nvPr/>
          </p:nvSpPr>
          <p:spPr>
            <a:xfrm>
              <a:off x="5623998" y="1653619"/>
              <a:ext cx="1855794" cy="1200329"/>
            </a:xfrm>
            <a:prstGeom prst="rect">
              <a:avLst/>
            </a:prstGeom>
            <a:noFill/>
            <a:ln>
              <a:solidFill>
                <a:schemeClr val="tx1"/>
              </a:solidFill>
            </a:ln>
          </p:spPr>
          <p:txBody>
            <a:bodyPr wrap="square" rtlCol="0">
              <a:spAutoFit/>
            </a:bodyPr>
            <a:lstStyle/>
            <a:p>
              <a:r>
                <a:rPr lang="en-US" sz="1200" dirty="0"/>
                <a:t>Chronograph Speed in fps</a:t>
              </a:r>
            </a:p>
            <a:p>
              <a:r>
                <a:rPr lang="en-US" sz="1200" dirty="0"/>
                <a:t>     Shot 1:</a:t>
              </a:r>
            </a:p>
            <a:p>
              <a:r>
                <a:rPr lang="en-US" sz="1200" dirty="0"/>
                <a:t>     Shot 2:</a:t>
              </a:r>
            </a:p>
            <a:p>
              <a:r>
                <a:rPr lang="en-US" sz="1200" dirty="0"/>
                <a:t>     Shot 3:</a:t>
              </a:r>
            </a:p>
            <a:p>
              <a:r>
                <a:rPr lang="en-US" sz="1200" dirty="0"/>
                <a:t>     Shot 4:</a:t>
              </a:r>
            </a:p>
            <a:p>
              <a:r>
                <a:rPr lang="en-US" sz="1200" dirty="0"/>
                <a:t>     Shot 5:</a:t>
              </a:r>
            </a:p>
          </p:txBody>
        </p:sp>
        <p:cxnSp>
          <p:nvCxnSpPr>
            <p:cNvPr id="58" name="Straight Connector 57">
              <a:extLst>
                <a:ext uri="{FF2B5EF4-FFF2-40B4-BE49-F238E27FC236}">
                  <a16:creationId xmlns:a16="http://schemas.microsoft.com/office/drawing/2014/main" id="{03971B97-5AA8-3A4B-A1A2-0207A2F44CA1}"/>
                </a:ext>
              </a:extLst>
            </p:cNvPr>
            <p:cNvCxnSpPr>
              <a:cxnSpLocks/>
            </p:cNvCxnSpPr>
            <p:nvPr/>
          </p:nvCxnSpPr>
          <p:spPr>
            <a:xfrm>
              <a:off x="5616320" y="2068524"/>
              <a:ext cx="185737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634B55F0-5B20-F74D-97FE-2FE298E19916}"/>
                </a:ext>
              </a:extLst>
            </p:cNvPr>
            <p:cNvCxnSpPr>
              <a:cxnSpLocks/>
              <a:stCxn id="57" idx="1"/>
              <a:endCxn id="57" idx="3"/>
            </p:cNvCxnSpPr>
            <p:nvPr/>
          </p:nvCxnSpPr>
          <p:spPr>
            <a:xfrm>
              <a:off x="5623998" y="2253784"/>
              <a:ext cx="185579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BA6BD215-B705-F243-82A7-4C734C864A4A}"/>
                </a:ext>
              </a:extLst>
            </p:cNvPr>
            <p:cNvCxnSpPr>
              <a:cxnSpLocks/>
            </p:cNvCxnSpPr>
            <p:nvPr/>
          </p:nvCxnSpPr>
          <p:spPr>
            <a:xfrm>
              <a:off x="5629844" y="2441418"/>
              <a:ext cx="184994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B006125A-85C7-0B46-94CB-DD0A216EAFD9}"/>
                </a:ext>
              </a:extLst>
            </p:cNvPr>
            <p:cNvCxnSpPr>
              <a:cxnSpLocks/>
            </p:cNvCxnSpPr>
            <p:nvPr/>
          </p:nvCxnSpPr>
          <p:spPr>
            <a:xfrm>
              <a:off x="5630509" y="2625762"/>
              <a:ext cx="18492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2" name="Group 61">
            <a:extLst>
              <a:ext uri="{FF2B5EF4-FFF2-40B4-BE49-F238E27FC236}">
                <a16:creationId xmlns:a16="http://schemas.microsoft.com/office/drawing/2014/main" id="{23E552BB-1EBA-1C43-8D1B-A9C06577B3D9}"/>
              </a:ext>
            </a:extLst>
          </p:cNvPr>
          <p:cNvGrpSpPr/>
          <p:nvPr/>
        </p:nvGrpSpPr>
        <p:grpSpPr>
          <a:xfrm>
            <a:off x="2009208" y="1592811"/>
            <a:ext cx="4573502" cy="1947642"/>
            <a:chOff x="1071394" y="2502500"/>
            <a:chExt cx="4573502" cy="1947642"/>
          </a:xfrm>
        </p:grpSpPr>
        <p:sp>
          <p:nvSpPr>
            <p:cNvPr id="63" name="TextBox 62">
              <a:extLst>
                <a:ext uri="{FF2B5EF4-FFF2-40B4-BE49-F238E27FC236}">
                  <a16:creationId xmlns:a16="http://schemas.microsoft.com/office/drawing/2014/main" id="{E8B83DA3-B103-D04C-B349-E9C72C4CDA1A}"/>
                </a:ext>
              </a:extLst>
            </p:cNvPr>
            <p:cNvSpPr txBox="1"/>
            <p:nvPr/>
          </p:nvSpPr>
          <p:spPr>
            <a:xfrm>
              <a:off x="1086620" y="2511150"/>
              <a:ext cx="4553298" cy="1938992"/>
            </a:xfrm>
            <a:prstGeom prst="rect">
              <a:avLst/>
            </a:prstGeom>
            <a:noFill/>
            <a:ln>
              <a:solidFill>
                <a:schemeClr val="tx1"/>
              </a:solidFill>
            </a:ln>
          </p:spPr>
          <p:txBody>
            <a:bodyPr wrap="none" rtlCol="0">
              <a:spAutoFit/>
            </a:bodyPr>
            <a:lstStyle/>
            <a:p>
              <a:r>
                <a:rPr lang="en-US" sz="1200" dirty="0"/>
                <a:t>      Division         Power Factor   Gun Test   Bullet Weight   Power Factor</a:t>
              </a:r>
            </a:p>
            <a:p>
              <a:r>
                <a:rPr lang="en-US" sz="1200" dirty="0"/>
                <a:t>     </a:t>
              </a:r>
              <a:r>
                <a:rPr lang="en-US" sz="1000" dirty="0"/>
                <a:t>Circle one</a:t>
              </a:r>
              <a:r>
                <a:rPr lang="en-US" sz="1200" dirty="0"/>
                <a:t>             Required         Box Fit        in Grains         Calculated</a:t>
              </a:r>
            </a:p>
            <a:p>
              <a:r>
                <a:rPr lang="en-US" sz="1200" dirty="0"/>
                <a:t>  SSP, ESP, CCP          125</a:t>
              </a:r>
            </a:p>
            <a:p>
              <a:r>
                <a:rPr lang="en-US" sz="1200" dirty="0"/>
                <a:t>                 CDP          165</a:t>
              </a:r>
            </a:p>
            <a:p>
              <a:r>
                <a:rPr lang="en-US" sz="1200" dirty="0"/>
                <a:t>       Stock REV          105</a:t>
              </a:r>
            </a:p>
            <a:p>
              <a:r>
                <a:rPr lang="en-US" sz="1200" dirty="0"/>
                <a:t>Enhanced REV         155</a:t>
              </a:r>
            </a:p>
            <a:p>
              <a:r>
                <a:rPr lang="en-US" sz="1200" dirty="0"/>
                <a:t>                 BUG          95</a:t>
              </a:r>
            </a:p>
            <a:p>
              <a:r>
                <a:rPr lang="en-US" sz="1200" dirty="0"/>
                <a:t>                    CO           *</a:t>
              </a:r>
            </a:p>
            <a:p>
              <a:r>
                <a:rPr lang="en-US" sz="1200" dirty="0"/>
                <a:t>* Use the IDPA pistol division that the weapon would </a:t>
              </a:r>
            </a:p>
            <a:p>
              <a:r>
                <a:rPr lang="en-US" sz="1200" dirty="0"/>
                <a:t>    Comply with before the optic is installed.</a:t>
              </a:r>
            </a:p>
          </p:txBody>
        </p:sp>
        <p:cxnSp>
          <p:nvCxnSpPr>
            <p:cNvPr id="64" name="Straight Connector 63">
              <a:extLst>
                <a:ext uri="{FF2B5EF4-FFF2-40B4-BE49-F238E27FC236}">
                  <a16:creationId xmlns:a16="http://schemas.microsoft.com/office/drawing/2014/main" id="{C3C320D7-D770-E64C-9A71-7502AA0E46F0}"/>
                </a:ext>
              </a:extLst>
            </p:cNvPr>
            <p:cNvCxnSpPr>
              <a:cxnSpLocks/>
            </p:cNvCxnSpPr>
            <p:nvPr/>
          </p:nvCxnSpPr>
          <p:spPr>
            <a:xfrm>
              <a:off x="2130987" y="2502500"/>
              <a:ext cx="0" cy="15147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70A269BE-48BE-3D4B-927F-7881A8457D33}"/>
                </a:ext>
              </a:extLst>
            </p:cNvPr>
            <p:cNvCxnSpPr>
              <a:cxnSpLocks/>
            </p:cNvCxnSpPr>
            <p:nvPr/>
          </p:nvCxnSpPr>
          <p:spPr>
            <a:xfrm>
              <a:off x="1080243" y="4018135"/>
              <a:ext cx="456465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0E09E825-5579-F84C-BADA-A1D1E628F008}"/>
                </a:ext>
              </a:extLst>
            </p:cNvPr>
            <p:cNvCxnSpPr>
              <a:cxnSpLocks/>
            </p:cNvCxnSpPr>
            <p:nvPr/>
          </p:nvCxnSpPr>
          <p:spPr>
            <a:xfrm>
              <a:off x="1073360" y="2919872"/>
              <a:ext cx="456544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3E627091-FFF8-6E4B-B014-DAAB54BCD0BE}"/>
                </a:ext>
              </a:extLst>
            </p:cNvPr>
            <p:cNvCxnSpPr>
              <a:cxnSpLocks/>
            </p:cNvCxnSpPr>
            <p:nvPr/>
          </p:nvCxnSpPr>
          <p:spPr>
            <a:xfrm>
              <a:off x="1071394" y="3100786"/>
              <a:ext cx="457350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6C8CD43B-A98B-A94F-820F-3062773F9DBC}"/>
                </a:ext>
              </a:extLst>
            </p:cNvPr>
            <p:cNvCxnSpPr>
              <a:cxnSpLocks/>
            </p:cNvCxnSpPr>
            <p:nvPr/>
          </p:nvCxnSpPr>
          <p:spPr>
            <a:xfrm>
              <a:off x="1076310" y="3288581"/>
              <a:ext cx="455029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7F449142-4188-224B-8C4A-80ADBD9FEFB1}"/>
                </a:ext>
              </a:extLst>
            </p:cNvPr>
            <p:cNvCxnSpPr>
              <a:cxnSpLocks/>
              <a:endCxn id="63" idx="3"/>
            </p:cNvCxnSpPr>
            <p:nvPr/>
          </p:nvCxnSpPr>
          <p:spPr>
            <a:xfrm>
              <a:off x="1071766" y="3471400"/>
              <a:ext cx="4568152" cy="92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E3CCE885-8BE8-4649-8FC2-DD39F64F35BF}"/>
                </a:ext>
              </a:extLst>
            </p:cNvPr>
            <p:cNvCxnSpPr>
              <a:cxnSpLocks/>
            </p:cNvCxnSpPr>
            <p:nvPr/>
          </p:nvCxnSpPr>
          <p:spPr>
            <a:xfrm>
              <a:off x="1078999" y="3654865"/>
              <a:ext cx="45598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1053218D-B747-E749-82BC-F64D4565A461}"/>
                </a:ext>
              </a:extLst>
            </p:cNvPr>
            <p:cNvCxnSpPr>
              <a:cxnSpLocks/>
            </p:cNvCxnSpPr>
            <p:nvPr/>
          </p:nvCxnSpPr>
          <p:spPr>
            <a:xfrm>
              <a:off x="1082624" y="3847637"/>
              <a:ext cx="456227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39C6579A-F7EB-3346-AF52-BCBFA24700CF}"/>
                </a:ext>
              </a:extLst>
            </p:cNvPr>
            <p:cNvCxnSpPr>
              <a:cxnSpLocks/>
            </p:cNvCxnSpPr>
            <p:nvPr/>
          </p:nvCxnSpPr>
          <p:spPr>
            <a:xfrm>
              <a:off x="3051483" y="2508596"/>
              <a:ext cx="0" cy="15147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0F67E2EB-100A-4A44-8F16-A978FAED0A0A}"/>
                </a:ext>
              </a:extLst>
            </p:cNvPr>
            <p:cNvCxnSpPr>
              <a:cxnSpLocks/>
            </p:cNvCxnSpPr>
            <p:nvPr/>
          </p:nvCxnSpPr>
          <p:spPr>
            <a:xfrm>
              <a:off x="3697659" y="2508596"/>
              <a:ext cx="0" cy="15147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39B64871-4B78-144B-AC26-A3E007C00C81}"/>
                </a:ext>
              </a:extLst>
            </p:cNvPr>
            <p:cNvCxnSpPr>
              <a:cxnSpLocks/>
            </p:cNvCxnSpPr>
            <p:nvPr/>
          </p:nvCxnSpPr>
          <p:spPr>
            <a:xfrm>
              <a:off x="4636443" y="2502500"/>
              <a:ext cx="0" cy="15147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Oval 74">
              <a:extLst>
                <a:ext uri="{FF2B5EF4-FFF2-40B4-BE49-F238E27FC236}">
                  <a16:creationId xmlns:a16="http://schemas.microsoft.com/office/drawing/2014/main" id="{511FE93B-DD28-5C47-A049-CDAB414933AE}"/>
                </a:ext>
              </a:extLst>
            </p:cNvPr>
            <p:cNvSpPr/>
            <p:nvPr/>
          </p:nvSpPr>
          <p:spPr>
            <a:xfrm>
              <a:off x="1274064" y="2761488"/>
              <a:ext cx="670560" cy="152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4" name="Rectangle 23">
            <a:extLst>
              <a:ext uri="{FF2B5EF4-FFF2-40B4-BE49-F238E27FC236}">
                <a16:creationId xmlns:a16="http://schemas.microsoft.com/office/drawing/2014/main" id="{41D228FC-0B8B-4F47-BC20-330AD4A47725}"/>
              </a:ext>
            </a:extLst>
          </p:cNvPr>
          <p:cNvSpPr/>
          <p:nvPr/>
        </p:nvSpPr>
        <p:spPr>
          <a:xfrm>
            <a:off x="7773918" y="6577724"/>
            <a:ext cx="1074333" cy="184666"/>
          </a:xfrm>
          <a:prstGeom prst="rect">
            <a:avLst/>
          </a:prstGeom>
        </p:spPr>
        <p:txBody>
          <a:bodyPr wrap="none">
            <a:spAutoFit/>
          </a:bodyPr>
          <a:lstStyle/>
          <a:p>
            <a:r>
              <a:rPr lang="en-US" sz="600" dirty="0"/>
              <a:t>Effective as of April 7, 2018</a:t>
            </a:r>
          </a:p>
        </p:txBody>
      </p:sp>
    </p:spTree>
    <p:extLst>
      <p:ext uri="{BB962C8B-B14F-4D97-AF65-F5344CB8AC3E}">
        <p14:creationId xmlns:p14="http://schemas.microsoft.com/office/powerpoint/2010/main" val="39328637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716</TotalTime>
  <Words>514</Words>
  <Application>Microsoft Macintosh PowerPoint</Application>
  <PresentationFormat>Letter Paper (8.5x11 in)</PresentationFormat>
  <Paragraphs>94</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Nancy Metzger</dc:creator>
  <cp:lastModifiedBy>Donald P. Metzger</cp:lastModifiedBy>
  <cp:revision>86</cp:revision>
  <cp:lastPrinted>2018-04-05T20:34:34Z</cp:lastPrinted>
  <dcterms:created xsi:type="dcterms:W3CDTF">2016-04-13T02:54:55Z</dcterms:created>
  <dcterms:modified xsi:type="dcterms:W3CDTF">2018-04-08T00:45:24Z</dcterms:modified>
</cp:coreProperties>
</file>