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65" r:id="rId3"/>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2"/>
  </p:normalViewPr>
  <p:slideViewPr>
    <p:cSldViewPr snapToGrid="0" snapToObjects="1">
      <p:cViewPr>
        <p:scale>
          <a:sx n="123" d="100"/>
          <a:sy n="123" d="100"/>
        </p:scale>
        <p:origin x="213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1E8064-01F6-3944-8FE0-FF7805F15F8B}"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1274606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1E8064-01F6-3944-8FE0-FF7805F15F8B}"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318029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1E8064-01F6-3944-8FE0-FF7805F15F8B}"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399589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1E8064-01F6-3944-8FE0-FF7805F15F8B}"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337171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1E8064-01F6-3944-8FE0-FF7805F15F8B}" type="datetimeFigureOut">
              <a:rPr lang="en-US" smtClean="0"/>
              <a:t>4/7/18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25346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1E8064-01F6-3944-8FE0-FF7805F15F8B}"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89476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1E8064-01F6-3944-8FE0-FF7805F15F8B}" type="datetimeFigureOut">
              <a:rPr lang="en-US" smtClean="0"/>
              <a:t>4/7/18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1784885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1E8064-01F6-3944-8FE0-FF7805F15F8B}" type="datetimeFigureOut">
              <a:rPr lang="en-US" smtClean="0"/>
              <a:t>4/7/18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621616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1E8064-01F6-3944-8FE0-FF7805F15F8B}" type="datetimeFigureOut">
              <a:rPr lang="en-US" smtClean="0"/>
              <a:t>4/7/18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1868083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1E8064-01F6-3944-8FE0-FF7805F15F8B}"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3482441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F1E8064-01F6-3944-8FE0-FF7805F15F8B}" type="datetimeFigureOut">
              <a:rPr lang="en-US" smtClean="0"/>
              <a:t>4/7/18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92D6E-43CE-544F-8C00-5B8DDC45E254}" type="slidenum">
              <a:rPr lang="en-US" smtClean="0"/>
              <a:t>‹#›</a:t>
            </a:fld>
            <a:endParaRPr lang="en-US"/>
          </a:p>
        </p:txBody>
      </p:sp>
    </p:spTree>
    <p:extLst>
      <p:ext uri="{BB962C8B-B14F-4D97-AF65-F5344CB8AC3E}">
        <p14:creationId xmlns:p14="http://schemas.microsoft.com/office/powerpoint/2010/main" val="281743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1E8064-01F6-3944-8FE0-FF7805F15F8B}" type="datetimeFigureOut">
              <a:rPr lang="en-US" smtClean="0"/>
              <a:t>4/7/18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92D6E-43CE-544F-8C00-5B8DDC45E254}" type="slidenum">
              <a:rPr lang="en-US" smtClean="0"/>
              <a:t>‹#›</a:t>
            </a:fld>
            <a:endParaRPr lang="en-US"/>
          </a:p>
        </p:txBody>
      </p:sp>
    </p:spTree>
    <p:extLst>
      <p:ext uri="{BB962C8B-B14F-4D97-AF65-F5344CB8AC3E}">
        <p14:creationId xmlns:p14="http://schemas.microsoft.com/office/powerpoint/2010/main" val="2952947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74A9BCA-C230-6845-87F6-A323CF2605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455" y="204673"/>
            <a:ext cx="3832444" cy="851655"/>
          </a:xfrm>
          <a:prstGeom prst="rect">
            <a:avLst/>
          </a:prstGeom>
        </p:spPr>
      </p:pic>
      <p:sp>
        <p:nvSpPr>
          <p:cNvPr id="5" name="TextBox 4">
            <a:extLst>
              <a:ext uri="{FF2B5EF4-FFF2-40B4-BE49-F238E27FC236}">
                <a16:creationId xmlns:a16="http://schemas.microsoft.com/office/drawing/2014/main" id="{0B66DDDB-EDA1-0F40-867A-65F4FE095641}"/>
              </a:ext>
            </a:extLst>
          </p:cNvPr>
          <p:cNvSpPr txBox="1"/>
          <p:nvPr/>
        </p:nvSpPr>
        <p:spPr>
          <a:xfrm>
            <a:off x="517182" y="1494549"/>
            <a:ext cx="2970942" cy="1188787"/>
          </a:xfrm>
          <a:prstGeom prst="rect">
            <a:avLst/>
          </a:prstGeom>
          <a:noFill/>
          <a:ln w="19050">
            <a:solidFill>
              <a:schemeClr val="tx1"/>
            </a:solidFill>
          </a:ln>
        </p:spPr>
        <p:txBody>
          <a:bodyPr wrap="square" rtlCol="0">
            <a:spAutoFit/>
          </a:bodyPr>
          <a:lstStyle/>
          <a:p>
            <a:endParaRPr lang="en-US" sz="600" dirty="0"/>
          </a:p>
          <a:p>
            <a:r>
              <a:rPr lang="en-US" sz="825" b="1" dirty="0"/>
              <a:t>Shooter Name</a:t>
            </a:r>
            <a:r>
              <a:rPr lang="en-US" sz="825" dirty="0"/>
              <a:t>:    ______________________________________</a:t>
            </a:r>
          </a:p>
          <a:p>
            <a:endParaRPr lang="en-US" sz="600" dirty="0"/>
          </a:p>
          <a:p>
            <a:r>
              <a:rPr lang="en-US" sz="825" dirty="0"/>
              <a:t>Street Address:  _______________________________________</a:t>
            </a:r>
          </a:p>
          <a:p>
            <a:endParaRPr lang="en-US" sz="600" dirty="0"/>
          </a:p>
          <a:p>
            <a:r>
              <a:rPr lang="en-US" sz="825" dirty="0"/>
              <a:t>City, State, Zip:    ______________________________________</a:t>
            </a:r>
          </a:p>
          <a:p>
            <a:endParaRPr lang="en-US" sz="600" dirty="0"/>
          </a:p>
          <a:p>
            <a:r>
              <a:rPr lang="en-US" sz="825" dirty="0"/>
              <a:t>E-mail Address:   ______________________________________</a:t>
            </a:r>
          </a:p>
          <a:p>
            <a:endParaRPr lang="en-US" sz="600" dirty="0"/>
          </a:p>
          <a:p>
            <a:r>
              <a:rPr lang="en-US" sz="825" b="1" dirty="0"/>
              <a:t>IDPA Number</a:t>
            </a:r>
            <a:r>
              <a:rPr lang="en-US" sz="825" dirty="0"/>
              <a:t>:     ______________________________________</a:t>
            </a:r>
          </a:p>
        </p:txBody>
      </p:sp>
      <p:sp>
        <p:nvSpPr>
          <p:cNvPr id="6" name="TextBox 5">
            <a:extLst>
              <a:ext uri="{FF2B5EF4-FFF2-40B4-BE49-F238E27FC236}">
                <a16:creationId xmlns:a16="http://schemas.microsoft.com/office/drawing/2014/main" id="{6201ACF7-C055-7E40-8748-0E15086FC08D}"/>
              </a:ext>
            </a:extLst>
          </p:cNvPr>
          <p:cNvSpPr txBox="1"/>
          <p:nvPr/>
        </p:nvSpPr>
        <p:spPr>
          <a:xfrm>
            <a:off x="3573317" y="1678657"/>
            <a:ext cx="1292340" cy="400110"/>
          </a:xfrm>
          <a:prstGeom prst="rect">
            <a:avLst/>
          </a:prstGeom>
          <a:noFill/>
        </p:spPr>
        <p:txBody>
          <a:bodyPr wrap="none" rtlCol="0">
            <a:spAutoFit/>
          </a:bodyPr>
          <a:lstStyle/>
          <a:p>
            <a:pPr algn="ctr"/>
            <a:r>
              <a:rPr lang="en-US" sz="1000" b="1" dirty="0"/>
              <a:t>All Bold Information </a:t>
            </a:r>
          </a:p>
          <a:p>
            <a:pPr algn="ctr"/>
            <a:r>
              <a:rPr lang="en-US" sz="1000" b="1" dirty="0"/>
              <a:t>is required</a:t>
            </a:r>
          </a:p>
        </p:txBody>
      </p:sp>
      <p:grpSp>
        <p:nvGrpSpPr>
          <p:cNvPr id="10" name="Group 9">
            <a:extLst>
              <a:ext uri="{FF2B5EF4-FFF2-40B4-BE49-F238E27FC236}">
                <a16:creationId xmlns:a16="http://schemas.microsoft.com/office/drawing/2014/main" id="{6AC4BDE8-F523-7344-8F5B-EE691DDAD072}"/>
              </a:ext>
            </a:extLst>
          </p:cNvPr>
          <p:cNvGrpSpPr/>
          <p:nvPr/>
        </p:nvGrpSpPr>
        <p:grpSpPr>
          <a:xfrm>
            <a:off x="4966983" y="1054944"/>
            <a:ext cx="3662272" cy="1627369"/>
            <a:chOff x="767489" y="3377917"/>
            <a:chExt cx="3662272" cy="1627369"/>
          </a:xfrm>
        </p:grpSpPr>
        <p:sp>
          <p:nvSpPr>
            <p:cNvPr id="8" name="Rectangle 7">
              <a:extLst>
                <a:ext uri="{FF2B5EF4-FFF2-40B4-BE49-F238E27FC236}">
                  <a16:creationId xmlns:a16="http://schemas.microsoft.com/office/drawing/2014/main" id="{09E82966-5367-604D-9125-02F7B8E12C4B}"/>
                </a:ext>
              </a:extLst>
            </p:cNvPr>
            <p:cNvSpPr/>
            <p:nvPr/>
          </p:nvSpPr>
          <p:spPr>
            <a:xfrm>
              <a:off x="845028" y="4597948"/>
              <a:ext cx="3401852" cy="3464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TextBox 8">
              <a:extLst>
                <a:ext uri="{FF2B5EF4-FFF2-40B4-BE49-F238E27FC236}">
                  <a16:creationId xmlns:a16="http://schemas.microsoft.com/office/drawing/2014/main" id="{28F0BE06-474D-384B-ABB8-7BCC4B91097D}"/>
                </a:ext>
              </a:extLst>
            </p:cNvPr>
            <p:cNvSpPr txBox="1"/>
            <p:nvPr/>
          </p:nvSpPr>
          <p:spPr>
            <a:xfrm>
              <a:off x="767489" y="3377917"/>
              <a:ext cx="3662272" cy="1627369"/>
            </a:xfrm>
            <a:prstGeom prst="rect">
              <a:avLst/>
            </a:prstGeom>
            <a:noFill/>
            <a:ln w="19050">
              <a:solidFill>
                <a:schemeClr val="tx1"/>
              </a:solidFill>
            </a:ln>
          </p:spPr>
          <p:txBody>
            <a:bodyPr wrap="square" rtlCol="0">
              <a:spAutoFit/>
            </a:bodyPr>
            <a:lstStyle/>
            <a:p>
              <a:endParaRPr lang="en-US" sz="600" dirty="0"/>
            </a:p>
            <a:p>
              <a:r>
                <a:rPr lang="en-US" sz="825" b="1" dirty="0"/>
                <a:t>Match Date</a:t>
              </a:r>
              <a:r>
                <a:rPr lang="en-US" sz="825" dirty="0"/>
                <a:t>:             __________________________________</a:t>
              </a:r>
            </a:p>
            <a:p>
              <a:endParaRPr lang="en-US" sz="600" dirty="0"/>
            </a:p>
            <a:p>
              <a:r>
                <a:rPr lang="en-US" sz="825" b="1" dirty="0"/>
                <a:t>Division</a:t>
              </a:r>
              <a:r>
                <a:rPr lang="en-US" sz="825" dirty="0"/>
                <a:t>:                     PCC </a:t>
              </a:r>
            </a:p>
            <a:p>
              <a:endParaRPr lang="en-US" sz="600" dirty="0"/>
            </a:p>
            <a:p>
              <a:r>
                <a:rPr lang="en-US" sz="825" b="1" dirty="0"/>
                <a:t>Previous Class</a:t>
              </a:r>
              <a:r>
                <a:rPr lang="en-US" sz="825" dirty="0"/>
                <a:t>:        Master    Expert    Sharpshooter    Marksman    Novice    None </a:t>
              </a:r>
            </a:p>
            <a:p>
              <a:endParaRPr lang="en-US" sz="600" dirty="0"/>
            </a:p>
            <a:p>
              <a:r>
                <a:rPr lang="en-US" sz="825" b="1" dirty="0"/>
                <a:t>Range Member</a:t>
              </a:r>
              <a:r>
                <a:rPr lang="en-US" sz="825" dirty="0"/>
                <a:t>:           Yes                 No</a:t>
              </a:r>
            </a:p>
            <a:p>
              <a:endParaRPr lang="en-US" sz="600" dirty="0"/>
            </a:p>
            <a:p>
              <a:r>
                <a:rPr lang="en-US" sz="825" b="1" dirty="0"/>
                <a:t>Signature</a:t>
              </a:r>
              <a:r>
                <a:rPr lang="en-US" sz="825" dirty="0"/>
                <a:t>:                  ______________________________________</a:t>
              </a:r>
            </a:p>
            <a:p>
              <a:endParaRPr lang="en-US" sz="600" dirty="0"/>
            </a:p>
            <a:p>
              <a:r>
                <a:rPr lang="en-US" sz="825" dirty="0"/>
                <a:t>New Class:                Master    Expert    Sharpshooter    Marksman    Novice </a:t>
              </a:r>
            </a:p>
            <a:p>
              <a:endParaRPr lang="en-US" sz="600" dirty="0"/>
            </a:p>
            <a:p>
              <a:r>
                <a:rPr lang="en-US" sz="825" dirty="0"/>
                <a:t>                                                                Match Score Total  ________.______ </a:t>
              </a:r>
            </a:p>
          </p:txBody>
        </p:sp>
      </p:grpSp>
      <p:grpSp>
        <p:nvGrpSpPr>
          <p:cNvPr id="22" name="Group 21">
            <a:extLst>
              <a:ext uri="{FF2B5EF4-FFF2-40B4-BE49-F238E27FC236}">
                <a16:creationId xmlns:a16="http://schemas.microsoft.com/office/drawing/2014/main" id="{45CF99B3-F6F6-8646-B7E5-4146B91122CB}"/>
              </a:ext>
            </a:extLst>
          </p:cNvPr>
          <p:cNvGrpSpPr/>
          <p:nvPr/>
        </p:nvGrpSpPr>
        <p:grpSpPr>
          <a:xfrm>
            <a:off x="3786337" y="5735081"/>
            <a:ext cx="1397324" cy="746693"/>
            <a:chOff x="256819" y="5291738"/>
            <a:chExt cx="1397324" cy="746693"/>
          </a:xfrm>
        </p:grpSpPr>
        <p:sp>
          <p:nvSpPr>
            <p:cNvPr id="12" name="TextBox 11">
              <a:extLst>
                <a:ext uri="{FF2B5EF4-FFF2-40B4-BE49-F238E27FC236}">
                  <a16:creationId xmlns:a16="http://schemas.microsoft.com/office/drawing/2014/main" id="{346F441A-0B9C-B945-A897-31C12C889E5F}"/>
                </a:ext>
              </a:extLst>
            </p:cNvPr>
            <p:cNvSpPr txBox="1"/>
            <p:nvPr/>
          </p:nvSpPr>
          <p:spPr>
            <a:xfrm>
              <a:off x="257607" y="5294671"/>
              <a:ext cx="1396536" cy="738664"/>
            </a:xfrm>
            <a:prstGeom prst="rect">
              <a:avLst/>
            </a:prstGeom>
            <a:noFill/>
            <a:ln w="9525">
              <a:solidFill>
                <a:schemeClr val="tx1"/>
              </a:solidFill>
            </a:ln>
          </p:spPr>
          <p:txBody>
            <a:bodyPr wrap="none" rtlCol="0">
              <a:spAutoFit/>
            </a:bodyPr>
            <a:lstStyle/>
            <a:p>
              <a:r>
                <a:rPr lang="en-US" sz="600" dirty="0"/>
                <a:t>   </a:t>
              </a:r>
              <a:r>
                <a:rPr lang="en-US" sz="600" b="1" dirty="0"/>
                <a:t>Times for</a:t>
              </a:r>
              <a:r>
                <a:rPr lang="en-US" sz="600" dirty="0"/>
                <a:t>;                         </a:t>
              </a:r>
              <a:r>
                <a:rPr lang="en-US" sz="600" b="1" dirty="0"/>
                <a:t>PCC </a:t>
              </a:r>
            </a:p>
            <a:p>
              <a:endParaRPr lang="en-US" sz="600" b="1" dirty="0"/>
            </a:p>
            <a:p>
              <a:r>
                <a:rPr lang="en-US" sz="600" dirty="0"/>
                <a:t>Master (MA)               56.00  or less</a:t>
              </a:r>
            </a:p>
            <a:p>
              <a:r>
                <a:rPr lang="en-US" sz="600" dirty="0"/>
                <a:t>Expert (EX)                  56.01  thru  66.00</a:t>
              </a:r>
            </a:p>
            <a:p>
              <a:r>
                <a:rPr lang="en-US" sz="600" dirty="0"/>
                <a:t>Sharpshooter (SS)     66.01  thru  76.00</a:t>
              </a:r>
            </a:p>
            <a:p>
              <a:r>
                <a:rPr lang="en-US" sz="600" dirty="0"/>
                <a:t>Marksman (MM)       76.01  thru  86.00</a:t>
              </a:r>
            </a:p>
            <a:p>
              <a:r>
                <a:rPr lang="en-US" sz="600" dirty="0"/>
                <a:t>Novice (NV)                86.01  or greater</a:t>
              </a:r>
            </a:p>
          </p:txBody>
        </p:sp>
        <p:cxnSp>
          <p:nvCxnSpPr>
            <p:cNvPr id="13" name="Straight Connector 12">
              <a:extLst>
                <a:ext uri="{FF2B5EF4-FFF2-40B4-BE49-F238E27FC236}">
                  <a16:creationId xmlns:a16="http://schemas.microsoft.com/office/drawing/2014/main" id="{EC0C221F-6897-A242-B194-1B3443E5A152}"/>
                </a:ext>
              </a:extLst>
            </p:cNvPr>
            <p:cNvCxnSpPr>
              <a:cxnSpLocks/>
            </p:cNvCxnSpPr>
            <p:nvPr/>
          </p:nvCxnSpPr>
          <p:spPr>
            <a:xfrm>
              <a:off x="256819" y="5482442"/>
              <a:ext cx="1393914"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EB08434-8F92-F640-ABDE-621FF9284968}"/>
                </a:ext>
              </a:extLst>
            </p:cNvPr>
            <p:cNvCxnSpPr>
              <a:cxnSpLocks/>
            </p:cNvCxnSpPr>
            <p:nvPr/>
          </p:nvCxnSpPr>
          <p:spPr>
            <a:xfrm>
              <a:off x="927457" y="5291738"/>
              <a:ext cx="0" cy="74669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 name="Rectangle 1">
            <a:extLst>
              <a:ext uri="{FF2B5EF4-FFF2-40B4-BE49-F238E27FC236}">
                <a16:creationId xmlns:a16="http://schemas.microsoft.com/office/drawing/2014/main" id="{033EB757-D884-FD40-B8DF-5423C768457A}"/>
              </a:ext>
            </a:extLst>
          </p:cNvPr>
          <p:cNvSpPr>
            <a:spLocks noChangeArrowheads="1"/>
          </p:cNvSpPr>
          <p:nvPr/>
        </p:nvSpPr>
        <p:spPr bwMode="auto">
          <a:xfrm>
            <a:off x="3858226" y="5542700"/>
            <a:ext cx="1219825" cy="21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5220" tIns="47610" rIns="95220" bIns="47610" numCol="1" anchor="ctr" anchorCtr="0" compatLnSpc="1">
            <a:prstTxWarp prst="textNoShape">
              <a:avLst/>
            </a:prstTxWarp>
            <a:spAutoFit/>
          </a:bodyPr>
          <a:lstStyle/>
          <a:p>
            <a:pPr defTabSz="685800" eaLnBrk="0" fontAlgn="base" hangingPunct="0">
              <a:spcBef>
                <a:spcPct val="0"/>
              </a:spcBef>
              <a:spcAft>
                <a:spcPct val="0"/>
              </a:spcAft>
            </a:pPr>
            <a:r>
              <a:rPr lang="en-US" altLang="en-US" sz="750" b="1" dirty="0">
                <a:latin typeface="Calibri" panose="020F0502020204030204" pitchFamily="34" charset="0"/>
                <a:cs typeface="Calibri" panose="020F0502020204030204" pitchFamily="34" charset="0"/>
              </a:rPr>
              <a:t> PCC  Classification Scores</a:t>
            </a:r>
            <a:endParaRPr lang="en-US" altLang="en-US" sz="750" dirty="0">
              <a:latin typeface="Arial" panose="020B0604020202020204" pitchFamily="34" charset="0"/>
            </a:endParaRPr>
          </a:p>
        </p:txBody>
      </p:sp>
      <p:sp>
        <p:nvSpPr>
          <p:cNvPr id="15" name="Rectangle 14">
            <a:extLst>
              <a:ext uri="{FF2B5EF4-FFF2-40B4-BE49-F238E27FC236}">
                <a16:creationId xmlns:a16="http://schemas.microsoft.com/office/drawing/2014/main" id="{8EBE41D9-E206-0643-91AB-2686E937D386}"/>
              </a:ext>
            </a:extLst>
          </p:cNvPr>
          <p:cNvSpPr/>
          <p:nvPr/>
        </p:nvSpPr>
        <p:spPr>
          <a:xfrm>
            <a:off x="7863295" y="6581850"/>
            <a:ext cx="1074333" cy="184666"/>
          </a:xfrm>
          <a:prstGeom prst="rect">
            <a:avLst/>
          </a:prstGeom>
        </p:spPr>
        <p:txBody>
          <a:bodyPr wrap="none">
            <a:spAutoFit/>
          </a:bodyPr>
          <a:lstStyle/>
          <a:p>
            <a:r>
              <a:rPr lang="en-US" sz="600" dirty="0"/>
              <a:t>Effective as of April 7, 2018</a:t>
            </a:r>
          </a:p>
        </p:txBody>
      </p:sp>
      <p:sp>
        <p:nvSpPr>
          <p:cNvPr id="16" name="Rectangle 15">
            <a:extLst>
              <a:ext uri="{FF2B5EF4-FFF2-40B4-BE49-F238E27FC236}">
                <a16:creationId xmlns:a16="http://schemas.microsoft.com/office/drawing/2014/main" id="{28F4BBE9-559F-414E-951B-659FFC68A5CD}"/>
              </a:ext>
            </a:extLst>
          </p:cNvPr>
          <p:cNvSpPr/>
          <p:nvPr/>
        </p:nvSpPr>
        <p:spPr>
          <a:xfrm>
            <a:off x="205863" y="6579940"/>
            <a:ext cx="530915" cy="184666"/>
          </a:xfrm>
          <a:prstGeom prst="rect">
            <a:avLst/>
          </a:prstGeom>
        </p:spPr>
        <p:txBody>
          <a:bodyPr wrap="none">
            <a:spAutoFit/>
          </a:bodyPr>
          <a:lstStyle/>
          <a:p>
            <a:r>
              <a:rPr lang="en-US" sz="600" dirty="0"/>
              <a:t>Page 1 of 2</a:t>
            </a:r>
          </a:p>
        </p:txBody>
      </p:sp>
      <p:sp>
        <p:nvSpPr>
          <p:cNvPr id="17" name="Rectangle 16">
            <a:extLst>
              <a:ext uri="{FF2B5EF4-FFF2-40B4-BE49-F238E27FC236}">
                <a16:creationId xmlns:a16="http://schemas.microsoft.com/office/drawing/2014/main" id="{CBD138E8-BC41-EB4D-91D2-FCA8F1B79BA2}"/>
              </a:ext>
            </a:extLst>
          </p:cNvPr>
          <p:cNvSpPr/>
          <p:nvPr/>
        </p:nvSpPr>
        <p:spPr>
          <a:xfrm>
            <a:off x="4382403" y="437102"/>
            <a:ext cx="4670959" cy="369332"/>
          </a:xfrm>
          <a:prstGeom prst="rect">
            <a:avLst/>
          </a:prstGeom>
        </p:spPr>
        <p:txBody>
          <a:bodyPr wrap="none">
            <a:spAutoFit/>
          </a:bodyPr>
          <a:lstStyle/>
          <a:p>
            <a:r>
              <a:rPr lang="en-US" b="1" dirty="0"/>
              <a:t>Pistol  Caliber  Carbine  Classifier  Score  Sheet </a:t>
            </a:r>
          </a:p>
        </p:txBody>
      </p:sp>
      <p:grpSp>
        <p:nvGrpSpPr>
          <p:cNvPr id="21" name="Group 20">
            <a:extLst>
              <a:ext uri="{FF2B5EF4-FFF2-40B4-BE49-F238E27FC236}">
                <a16:creationId xmlns:a16="http://schemas.microsoft.com/office/drawing/2014/main" id="{FF485DC2-4CCD-AA40-B4B9-1C4ED5A20DB4}"/>
              </a:ext>
            </a:extLst>
          </p:cNvPr>
          <p:cNvGrpSpPr/>
          <p:nvPr/>
        </p:nvGrpSpPr>
        <p:grpSpPr>
          <a:xfrm>
            <a:off x="759935" y="3071365"/>
            <a:ext cx="2112086" cy="2141397"/>
            <a:chOff x="5310757" y="2401009"/>
            <a:chExt cx="2816114" cy="2855196"/>
          </a:xfrm>
        </p:grpSpPr>
        <p:sp>
          <p:nvSpPr>
            <p:cNvPr id="24" name="Rectangle 23">
              <a:extLst>
                <a:ext uri="{FF2B5EF4-FFF2-40B4-BE49-F238E27FC236}">
                  <a16:creationId xmlns:a16="http://schemas.microsoft.com/office/drawing/2014/main" id="{F5B5B8A2-E5D0-6640-8E52-762E9D9B0EFA}"/>
                </a:ext>
              </a:extLst>
            </p:cNvPr>
            <p:cNvSpPr/>
            <p:nvPr/>
          </p:nvSpPr>
          <p:spPr>
            <a:xfrm>
              <a:off x="6126228" y="4846412"/>
              <a:ext cx="1700168"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5" name="Rectangle 24">
              <a:extLst>
                <a:ext uri="{FF2B5EF4-FFF2-40B4-BE49-F238E27FC236}">
                  <a16:creationId xmlns:a16="http://schemas.microsoft.com/office/drawing/2014/main" id="{1B5D9B78-D40D-DD46-8BC7-5F377BF46863}"/>
                </a:ext>
              </a:extLst>
            </p:cNvPr>
            <p:cNvSpPr/>
            <p:nvPr/>
          </p:nvSpPr>
          <p:spPr>
            <a:xfrm>
              <a:off x="5375986" y="4132070"/>
              <a:ext cx="2306973"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26" name="Group 25">
              <a:extLst>
                <a:ext uri="{FF2B5EF4-FFF2-40B4-BE49-F238E27FC236}">
                  <a16:creationId xmlns:a16="http://schemas.microsoft.com/office/drawing/2014/main" id="{25674E13-C114-3243-B522-C06CEF810595}"/>
                </a:ext>
              </a:extLst>
            </p:cNvPr>
            <p:cNvGrpSpPr/>
            <p:nvPr/>
          </p:nvGrpSpPr>
          <p:grpSpPr>
            <a:xfrm>
              <a:off x="5310757" y="2401009"/>
              <a:ext cx="2816114" cy="2855196"/>
              <a:chOff x="5309184" y="2398737"/>
              <a:chExt cx="2816114" cy="2855196"/>
            </a:xfrm>
          </p:grpSpPr>
          <p:sp>
            <p:nvSpPr>
              <p:cNvPr id="27" name="Rectangle 26">
                <a:extLst>
                  <a:ext uri="{FF2B5EF4-FFF2-40B4-BE49-F238E27FC236}">
                    <a16:creationId xmlns:a16="http://schemas.microsoft.com/office/drawing/2014/main" id="{DEF27354-649D-D247-8543-933DE7A161AB}"/>
                  </a:ext>
                </a:extLst>
              </p:cNvPr>
              <p:cNvSpPr/>
              <p:nvPr/>
            </p:nvSpPr>
            <p:spPr>
              <a:xfrm>
                <a:off x="5309184" y="2426589"/>
                <a:ext cx="2552699" cy="28273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8" name="TextBox 27">
                <a:extLst>
                  <a:ext uri="{FF2B5EF4-FFF2-40B4-BE49-F238E27FC236}">
                    <a16:creationId xmlns:a16="http://schemas.microsoft.com/office/drawing/2014/main" id="{45DAF066-7772-6D4F-934F-02AEDE28BC2E}"/>
                  </a:ext>
                </a:extLst>
              </p:cNvPr>
              <p:cNvSpPr txBox="1"/>
              <p:nvPr/>
            </p:nvSpPr>
            <p:spPr>
              <a:xfrm>
                <a:off x="5356996" y="2620505"/>
                <a:ext cx="2768302" cy="2523768"/>
              </a:xfrm>
              <a:prstGeom prst="rect">
                <a:avLst/>
              </a:prstGeom>
              <a:noFill/>
              <a:ln w="19050">
                <a:noFill/>
              </a:ln>
            </p:spPr>
            <p:txBody>
              <a:bodyPr wrap="square" rtlCol="0">
                <a:spAutoFit/>
              </a:bodyPr>
              <a:lstStyle/>
              <a:p>
                <a:r>
                  <a:rPr lang="en-US" sz="900" dirty="0"/>
                  <a:t>                    Time                   Points </a:t>
                </a:r>
              </a:p>
              <a:p>
                <a:endParaRPr lang="en-US" sz="900" dirty="0"/>
              </a:p>
              <a:p>
                <a:r>
                  <a:rPr lang="en-US" sz="900" dirty="0"/>
                  <a:t>String 1 _____._____     T1  _____ </a:t>
                </a:r>
              </a:p>
              <a:p>
                <a:endParaRPr lang="en-US" sz="900" dirty="0"/>
              </a:p>
              <a:p>
                <a:r>
                  <a:rPr lang="en-US" sz="900" dirty="0"/>
                  <a:t>String 2 _____._____      T2  _____ </a:t>
                </a:r>
              </a:p>
              <a:p>
                <a:endParaRPr lang="en-US" sz="900" dirty="0"/>
              </a:p>
              <a:p>
                <a:r>
                  <a:rPr lang="en-US" sz="900" dirty="0"/>
                  <a:t>                                             T3  _____ </a:t>
                </a:r>
              </a:p>
              <a:p>
                <a:endParaRPr lang="en-US" sz="900" dirty="0"/>
              </a:p>
              <a:p>
                <a:r>
                  <a:rPr lang="en-US" sz="900" dirty="0"/>
                  <a:t>Totals    _____._____             _____ </a:t>
                </a:r>
              </a:p>
              <a:p>
                <a:endParaRPr lang="en-US" sz="900" dirty="0"/>
              </a:p>
              <a:p>
                <a:r>
                  <a:rPr lang="en-US" sz="900" dirty="0"/>
                  <a:t>Procedurals, 3 Sec. _______</a:t>
                </a:r>
              </a:p>
              <a:p>
                <a:endParaRPr lang="en-US" sz="900" dirty="0"/>
              </a:p>
              <a:p>
                <a:r>
                  <a:rPr lang="en-US" sz="900" dirty="0"/>
                  <a:t>                       Stage Score  _____.____</a:t>
                </a:r>
              </a:p>
            </p:txBody>
          </p:sp>
          <p:sp>
            <p:nvSpPr>
              <p:cNvPr id="29" name="Rectangle 28">
                <a:extLst>
                  <a:ext uri="{FF2B5EF4-FFF2-40B4-BE49-F238E27FC236}">
                    <a16:creationId xmlns:a16="http://schemas.microsoft.com/office/drawing/2014/main" id="{D55C5587-C2AA-5E40-8BCE-EC1F49DFB038}"/>
                  </a:ext>
                </a:extLst>
              </p:cNvPr>
              <p:cNvSpPr/>
              <p:nvPr/>
            </p:nvSpPr>
            <p:spPr>
              <a:xfrm>
                <a:off x="5972865" y="2398737"/>
                <a:ext cx="671552" cy="292388"/>
              </a:xfrm>
              <a:prstGeom prst="rect">
                <a:avLst/>
              </a:prstGeom>
            </p:spPr>
            <p:txBody>
              <a:bodyPr wrap="none">
                <a:spAutoFit/>
              </a:bodyPr>
              <a:lstStyle/>
              <a:p>
                <a:r>
                  <a:rPr lang="en-US" sz="825" b="1" u="sng" dirty="0"/>
                  <a:t>Stage 1</a:t>
                </a:r>
              </a:p>
            </p:txBody>
          </p:sp>
        </p:grpSp>
      </p:grpSp>
      <p:grpSp>
        <p:nvGrpSpPr>
          <p:cNvPr id="37" name="Group 36">
            <a:extLst>
              <a:ext uri="{FF2B5EF4-FFF2-40B4-BE49-F238E27FC236}">
                <a16:creationId xmlns:a16="http://schemas.microsoft.com/office/drawing/2014/main" id="{E1822275-FF0D-8447-97F6-75B273C48611}"/>
              </a:ext>
            </a:extLst>
          </p:cNvPr>
          <p:cNvGrpSpPr/>
          <p:nvPr/>
        </p:nvGrpSpPr>
        <p:grpSpPr>
          <a:xfrm>
            <a:off x="6361873" y="3061957"/>
            <a:ext cx="2112086" cy="2141397"/>
            <a:chOff x="5310757" y="2401009"/>
            <a:chExt cx="2816114" cy="2855196"/>
          </a:xfrm>
        </p:grpSpPr>
        <p:sp>
          <p:nvSpPr>
            <p:cNvPr id="38" name="Rectangle 37">
              <a:extLst>
                <a:ext uri="{FF2B5EF4-FFF2-40B4-BE49-F238E27FC236}">
                  <a16:creationId xmlns:a16="http://schemas.microsoft.com/office/drawing/2014/main" id="{55106ECD-7A1B-1742-B00F-A2B3A1C4D424}"/>
                </a:ext>
              </a:extLst>
            </p:cNvPr>
            <p:cNvSpPr/>
            <p:nvPr/>
          </p:nvSpPr>
          <p:spPr>
            <a:xfrm>
              <a:off x="6126228" y="4846412"/>
              <a:ext cx="1700168"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9" name="Rectangle 38">
              <a:extLst>
                <a:ext uri="{FF2B5EF4-FFF2-40B4-BE49-F238E27FC236}">
                  <a16:creationId xmlns:a16="http://schemas.microsoft.com/office/drawing/2014/main" id="{6CC6F5A3-8758-B74C-8AAD-CA94E82FB33D}"/>
                </a:ext>
              </a:extLst>
            </p:cNvPr>
            <p:cNvSpPr/>
            <p:nvPr/>
          </p:nvSpPr>
          <p:spPr>
            <a:xfrm>
              <a:off x="5375986" y="4132070"/>
              <a:ext cx="2306973"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40" name="Group 39">
              <a:extLst>
                <a:ext uri="{FF2B5EF4-FFF2-40B4-BE49-F238E27FC236}">
                  <a16:creationId xmlns:a16="http://schemas.microsoft.com/office/drawing/2014/main" id="{BE61DC5D-FD94-DA41-8E91-50D9E707514C}"/>
                </a:ext>
              </a:extLst>
            </p:cNvPr>
            <p:cNvGrpSpPr/>
            <p:nvPr/>
          </p:nvGrpSpPr>
          <p:grpSpPr>
            <a:xfrm>
              <a:off x="5310757" y="2401009"/>
              <a:ext cx="2816114" cy="2855196"/>
              <a:chOff x="5309184" y="2398737"/>
              <a:chExt cx="2816114" cy="2855196"/>
            </a:xfrm>
          </p:grpSpPr>
          <p:sp>
            <p:nvSpPr>
              <p:cNvPr id="41" name="Rectangle 40">
                <a:extLst>
                  <a:ext uri="{FF2B5EF4-FFF2-40B4-BE49-F238E27FC236}">
                    <a16:creationId xmlns:a16="http://schemas.microsoft.com/office/drawing/2014/main" id="{7CF780CA-3434-2B44-8AE3-78D116E069A3}"/>
                  </a:ext>
                </a:extLst>
              </p:cNvPr>
              <p:cNvSpPr/>
              <p:nvPr/>
            </p:nvSpPr>
            <p:spPr>
              <a:xfrm>
                <a:off x="5309184" y="2426589"/>
                <a:ext cx="2552699" cy="28273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2" name="TextBox 41">
                <a:extLst>
                  <a:ext uri="{FF2B5EF4-FFF2-40B4-BE49-F238E27FC236}">
                    <a16:creationId xmlns:a16="http://schemas.microsoft.com/office/drawing/2014/main" id="{7BF9D7FB-0F7B-5A4E-871A-4EFF7C3172B0}"/>
                  </a:ext>
                </a:extLst>
              </p:cNvPr>
              <p:cNvSpPr txBox="1"/>
              <p:nvPr/>
            </p:nvSpPr>
            <p:spPr>
              <a:xfrm>
                <a:off x="5356996" y="2620505"/>
                <a:ext cx="2768302" cy="2523768"/>
              </a:xfrm>
              <a:prstGeom prst="rect">
                <a:avLst/>
              </a:prstGeom>
              <a:noFill/>
              <a:ln w="19050">
                <a:noFill/>
              </a:ln>
            </p:spPr>
            <p:txBody>
              <a:bodyPr wrap="square" rtlCol="0">
                <a:spAutoFit/>
              </a:bodyPr>
              <a:lstStyle/>
              <a:p>
                <a:r>
                  <a:rPr lang="en-US" sz="900" dirty="0"/>
                  <a:t>                    Time                   Points </a:t>
                </a:r>
              </a:p>
              <a:p>
                <a:endParaRPr lang="en-US" sz="900" dirty="0"/>
              </a:p>
              <a:p>
                <a:r>
                  <a:rPr lang="en-US" sz="900" dirty="0"/>
                  <a:t>String 1 _____._____     T1  _____ </a:t>
                </a:r>
              </a:p>
              <a:p>
                <a:endParaRPr lang="en-US" sz="900" dirty="0"/>
              </a:p>
              <a:p>
                <a:r>
                  <a:rPr lang="en-US" sz="900" dirty="0"/>
                  <a:t>String 2 _____._____      T2  _____ </a:t>
                </a:r>
              </a:p>
              <a:p>
                <a:endParaRPr lang="en-US" sz="900" dirty="0"/>
              </a:p>
              <a:p>
                <a:r>
                  <a:rPr lang="en-US" sz="900" dirty="0"/>
                  <a:t>                                             T3  _____ </a:t>
                </a:r>
              </a:p>
              <a:p>
                <a:endParaRPr lang="en-US" sz="900" dirty="0"/>
              </a:p>
              <a:p>
                <a:r>
                  <a:rPr lang="en-US" sz="900" dirty="0"/>
                  <a:t>Totals    _____._____             _____ </a:t>
                </a:r>
              </a:p>
              <a:p>
                <a:endParaRPr lang="en-US" sz="900" dirty="0"/>
              </a:p>
              <a:p>
                <a:r>
                  <a:rPr lang="en-US" sz="900" dirty="0"/>
                  <a:t>Procedurals, 3 Sec. _______</a:t>
                </a:r>
              </a:p>
              <a:p>
                <a:endParaRPr lang="en-US" sz="900" dirty="0"/>
              </a:p>
              <a:p>
                <a:r>
                  <a:rPr lang="en-US" sz="900" dirty="0"/>
                  <a:t>                       Stage Score  _____.____</a:t>
                </a:r>
              </a:p>
            </p:txBody>
          </p:sp>
          <p:sp>
            <p:nvSpPr>
              <p:cNvPr id="43" name="Rectangle 42">
                <a:extLst>
                  <a:ext uri="{FF2B5EF4-FFF2-40B4-BE49-F238E27FC236}">
                    <a16:creationId xmlns:a16="http://schemas.microsoft.com/office/drawing/2014/main" id="{3835ABA8-FBF5-9347-BA6A-7C381A2BE735}"/>
                  </a:ext>
                </a:extLst>
              </p:cNvPr>
              <p:cNvSpPr/>
              <p:nvPr/>
            </p:nvSpPr>
            <p:spPr>
              <a:xfrm>
                <a:off x="5972865" y="2398737"/>
                <a:ext cx="671552" cy="292388"/>
              </a:xfrm>
              <a:prstGeom prst="rect">
                <a:avLst/>
              </a:prstGeom>
            </p:spPr>
            <p:txBody>
              <a:bodyPr wrap="none">
                <a:spAutoFit/>
              </a:bodyPr>
              <a:lstStyle/>
              <a:p>
                <a:r>
                  <a:rPr lang="en-US" sz="825" b="1" u="sng" dirty="0"/>
                  <a:t>Stage 3</a:t>
                </a:r>
              </a:p>
            </p:txBody>
          </p:sp>
        </p:grpSp>
      </p:grpSp>
      <p:grpSp>
        <p:nvGrpSpPr>
          <p:cNvPr id="44" name="Group 43">
            <a:extLst>
              <a:ext uri="{FF2B5EF4-FFF2-40B4-BE49-F238E27FC236}">
                <a16:creationId xmlns:a16="http://schemas.microsoft.com/office/drawing/2014/main" id="{2CD2377A-5659-F64D-B01A-67BC83216501}"/>
              </a:ext>
            </a:extLst>
          </p:cNvPr>
          <p:cNvGrpSpPr/>
          <p:nvPr/>
        </p:nvGrpSpPr>
        <p:grpSpPr>
          <a:xfrm>
            <a:off x="3578033" y="3061957"/>
            <a:ext cx="2112086" cy="2141397"/>
            <a:chOff x="5310757" y="2401009"/>
            <a:chExt cx="2816114" cy="2855196"/>
          </a:xfrm>
        </p:grpSpPr>
        <p:sp>
          <p:nvSpPr>
            <p:cNvPr id="45" name="Rectangle 44">
              <a:extLst>
                <a:ext uri="{FF2B5EF4-FFF2-40B4-BE49-F238E27FC236}">
                  <a16:creationId xmlns:a16="http://schemas.microsoft.com/office/drawing/2014/main" id="{64EF2AB9-DBBC-9648-A062-B808372F6A34}"/>
                </a:ext>
              </a:extLst>
            </p:cNvPr>
            <p:cNvSpPr/>
            <p:nvPr/>
          </p:nvSpPr>
          <p:spPr>
            <a:xfrm>
              <a:off x="6126228" y="4846412"/>
              <a:ext cx="1700168"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6" name="Rectangle 45">
              <a:extLst>
                <a:ext uri="{FF2B5EF4-FFF2-40B4-BE49-F238E27FC236}">
                  <a16:creationId xmlns:a16="http://schemas.microsoft.com/office/drawing/2014/main" id="{E2EA4DA1-2861-DF46-903A-9E1C4A6442CD}"/>
                </a:ext>
              </a:extLst>
            </p:cNvPr>
            <p:cNvSpPr/>
            <p:nvPr/>
          </p:nvSpPr>
          <p:spPr>
            <a:xfrm>
              <a:off x="5375986" y="4132070"/>
              <a:ext cx="2306973" cy="24188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47" name="Group 46">
              <a:extLst>
                <a:ext uri="{FF2B5EF4-FFF2-40B4-BE49-F238E27FC236}">
                  <a16:creationId xmlns:a16="http://schemas.microsoft.com/office/drawing/2014/main" id="{B25F133E-FF50-F647-B7DB-E92DA13463CE}"/>
                </a:ext>
              </a:extLst>
            </p:cNvPr>
            <p:cNvGrpSpPr/>
            <p:nvPr/>
          </p:nvGrpSpPr>
          <p:grpSpPr>
            <a:xfrm>
              <a:off x="5310757" y="2401009"/>
              <a:ext cx="2816114" cy="2855196"/>
              <a:chOff x="5309184" y="2398737"/>
              <a:chExt cx="2816114" cy="2855196"/>
            </a:xfrm>
          </p:grpSpPr>
          <p:sp>
            <p:nvSpPr>
              <p:cNvPr id="48" name="Rectangle 47">
                <a:extLst>
                  <a:ext uri="{FF2B5EF4-FFF2-40B4-BE49-F238E27FC236}">
                    <a16:creationId xmlns:a16="http://schemas.microsoft.com/office/drawing/2014/main" id="{B4DB7EE2-950C-5F46-A036-ECBA486767C5}"/>
                  </a:ext>
                </a:extLst>
              </p:cNvPr>
              <p:cNvSpPr/>
              <p:nvPr/>
            </p:nvSpPr>
            <p:spPr>
              <a:xfrm>
                <a:off x="5309184" y="2426589"/>
                <a:ext cx="2552699" cy="282734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9" name="TextBox 48">
                <a:extLst>
                  <a:ext uri="{FF2B5EF4-FFF2-40B4-BE49-F238E27FC236}">
                    <a16:creationId xmlns:a16="http://schemas.microsoft.com/office/drawing/2014/main" id="{B7260208-EB2E-A843-89B1-98B2282A0815}"/>
                  </a:ext>
                </a:extLst>
              </p:cNvPr>
              <p:cNvSpPr txBox="1"/>
              <p:nvPr/>
            </p:nvSpPr>
            <p:spPr>
              <a:xfrm>
                <a:off x="5356996" y="2620505"/>
                <a:ext cx="2768302" cy="2523768"/>
              </a:xfrm>
              <a:prstGeom prst="rect">
                <a:avLst/>
              </a:prstGeom>
              <a:noFill/>
              <a:ln w="19050">
                <a:noFill/>
              </a:ln>
            </p:spPr>
            <p:txBody>
              <a:bodyPr wrap="square" rtlCol="0">
                <a:spAutoFit/>
              </a:bodyPr>
              <a:lstStyle/>
              <a:p>
                <a:r>
                  <a:rPr lang="en-US" sz="900" dirty="0"/>
                  <a:t>                    Time                   Points </a:t>
                </a:r>
              </a:p>
              <a:p>
                <a:endParaRPr lang="en-US" sz="900" dirty="0"/>
              </a:p>
              <a:p>
                <a:r>
                  <a:rPr lang="en-US" sz="900" dirty="0"/>
                  <a:t>String 1 _____._____     T1  _____ </a:t>
                </a:r>
              </a:p>
              <a:p>
                <a:endParaRPr lang="en-US" sz="900" dirty="0"/>
              </a:p>
              <a:p>
                <a:r>
                  <a:rPr lang="en-US" sz="900" dirty="0"/>
                  <a:t>                                           T2  _____ </a:t>
                </a:r>
              </a:p>
              <a:p>
                <a:endParaRPr lang="en-US" sz="900" dirty="0"/>
              </a:p>
              <a:p>
                <a:r>
                  <a:rPr lang="en-US" sz="900" dirty="0"/>
                  <a:t>                                            T3  _____ </a:t>
                </a:r>
              </a:p>
              <a:p>
                <a:endParaRPr lang="en-US" sz="900" dirty="0"/>
              </a:p>
              <a:p>
                <a:r>
                  <a:rPr lang="en-US" sz="900" dirty="0"/>
                  <a:t>Totals    _____._____             _____ </a:t>
                </a:r>
              </a:p>
              <a:p>
                <a:endParaRPr lang="en-US" sz="900" dirty="0"/>
              </a:p>
              <a:p>
                <a:r>
                  <a:rPr lang="en-US" sz="900" dirty="0"/>
                  <a:t>Procedurals, 3 Sec. _______</a:t>
                </a:r>
              </a:p>
              <a:p>
                <a:endParaRPr lang="en-US" sz="900" dirty="0"/>
              </a:p>
              <a:p>
                <a:r>
                  <a:rPr lang="en-US" sz="900" dirty="0"/>
                  <a:t>                       Stage Score  _____.____</a:t>
                </a:r>
              </a:p>
            </p:txBody>
          </p:sp>
          <p:sp>
            <p:nvSpPr>
              <p:cNvPr id="50" name="Rectangle 49">
                <a:extLst>
                  <a:ext uri="{FF2B5EF4-FFF2-40B4-BE49-F238E27FC236}">
                    <a16:creationId xmlns:a16="http://schemas.microsoft.com/office/drawing/2014/main" id="{08229AF9-0C0E-1C40-9331-39E125E6ACC0}"/>
                  </a:ext>
                </a:extLst>
              </p:cNvPr>
              <p:cNvSpPr/>
              <p:nvPr/>
            </p:nvSpPr>
            <p:spPr>
              <a:xfrm>
                <a:off x="5972865" y="2398737"/>
                <a:ext cx="671552" cy="292388"/>
              </a:xfrm>
              <a:prstGeom prst="rect">
                <a:avLst/>
              </a:prstGeom>
            </p:spPr>
            <p:txBody>
              <a:bodyPr wrap="none">
                <a:spAutoFit/>
              </a:bodyPr>
              <a:lstStyle/>
              <a:p>
                <a:r>
                  <a:rPr lang="en-US" sz="825" b="1" u="sng" dirty="0"/>
                  <a:t>Stage 2</a:t>
                </a:r>
              </a:p>
            </p:txBody>
          </p:sp>
        </p:grpSp>
      </p:grpSp>
    </p:spTree>
    <p:extLst>
      <p:ext uri="{BB962C8B-B14F-4D97-AF65-F5344CB8AC3E}">
        <p14:creationId xmlns:p14="http://schemas.microsoft.com/office/powerpoint/2010/main" val="280674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10E8CE-4270-054C-A5D4-6EFB557A0E93}"/>
              </a:ext>
            </a:extLst>
          </p:cNvPr>
          <p:cNvSpPr/>
          <p:nvPr/>
        </p:nvSpPr>
        <p:spPr>
          <a:xfrm>
            <a:off x="1207008" y="460224"/>
            <a:ext cx="6428232" cy="676404"/>
          </a:xfrm>
          <a:prstGeom prst="rect">
            <a:avLst/>
          </a:prstGeom>
        </p:spPr>
        <p:txBody>
          <a:bodyPr wrap="square">
            <a:spAutoFit/>
          </a:bodyPr>
          <a:lstStyle/>
          <a:p>
            <a:pPr>
              <a:lnSpc>
                <a:spcPct val="107000"/>
              </a:lnSpc>
              <a:spcAft>
                <a:spcPts val="800"/>
              </a:spcAft>
            </a:pPr>
            <a:r>
              <a:rPr lang="en-US" sz="1200" dirty="0">
                <a:solidFill>
                  <a:srgbClr val="000000"/>
                </a:solidFill>
                <a:ea typeface="Calibri" panose="020F0502020204030204" pitchFamily="34" charset="0"/>
              </a:rPr>
              <a:t>Calculate the power factor by multiplying the bullet weight in grains by the bullet velocity in feet per second (fps), divide by 1000, and ignore numbers to the right of the decimal. For example, a 230.1 grain bullet at 794.7 fps: 230.1 x 794.7 / 1000 = 182.86047, or 182 power factor.</a:t>
            </a:r>
            <a:endParaRPr lang="en-US" sz="1200" dirty="0">
              <a:solidFill>
                <a:srgbClr val="000000"/>
              </a:solidFill>
              <a:effectLst/>
              <a:ea typeface="Calibri" panose="020F0502020204030204" pitchFamily="34" charset="0"/>
            </a:endParaRPr>
          </a:p>
        </p:txBody>
      </p:sp>
      <p:sp>
        <p:nvSpPr>
          <p:cNvPr id="8" name="Rectangle 7">
            <a:extLst>
              <a:ext uri="{FF2B5EF4-FFF2-40B4-BE49-F238E27FC236}">
                <a16:creationId xmlns:a16="http://schemas.microsoft.com/office/drawing/2014/main" id="{0D8B6B74-1DB1-1341-9405-E83D2AF04EEB}"/>
              </a:ext>
            </a:extLst>
          </p:cNvPr>
          <p:cNvSpPr/>
          <p:nvPr/>
        </p:nvSpPr>
        <p:spPr>
          <a:xfrm>
            <a:off x="205863" y="6579940"/>
            <a:ext cx="530915" cy="184666"/>
          </a:xfrm>
          <a:prstGeom prst="rect">
            <a:avLst/>
          </a:prstGeom>
        </p:spPr>
        <p:txBody>
          <a:bodyPr wrap="none">
            <a:spAutoFit/>
          </a:bodyPr>
          <a:lstStyle/>
          <a:p>
            <a:r>
              <a:rPr lang="en-US" sz="600" dirty="0"/>
              <a:t>Page 2 of 2</a:t>
            </a:r>
          </a:p>
        </p:txBody>
      </p:sp>
      <p:grpSp>
        <p:nvGrpSpPr>
          <p:cNvPr id="56" name="Group 55">
            <a:extLst>
              <a:ext uri="{FF2B5EF4-FFF2-40B4-BE49-F238E27FC236}">
                <a16:creationId xmlns:a16="http://schemas.microsoft.com/office/drawing/2014/main" id="{5A2BBDC8-9648-EF48-9081-00B46C18B421}"/>
              </a:ext>
            </a:extLst>
          </p:cNvPr>
          <p:cNvGrpSpPr/>
          <p:nvPr/>
        </p:nvGrpSpPr>
        <p:grpSpPr>
          <a:xfrm>
            <a:off x="3477797" y="2820076"/>
            <a:ext cx="1863472" cy="1200329"/>
            <a:chOff x="5616320" y="1653619"/>
            <a:chExt cx="1863472" cy="1200329"/>
          </a:xfrm>
        </p:grpSpPr>
        <p:sp>
          <p:nvSpPr>
            <p:cNvPr id="57" name="TextBox 56">
              <a:extLst>
                <a:ext uri="{FF2B5EF4-FFF2-40B4-BE49-F238E27FC236}">
                  <a16:creationId xmlns:a16="http://schemas.microsoft.com/office/drawing/2014/main" id="{27450267-7DEB-8342-B8E2-B0BF0A39C92E}"/>
                </a:ext>
              </a:extLst>
            </p:cNvPr>
            <p:cNvSpPr txBox="1"/>
            <p:nvPr/>
          </p:nvSpPr>
          <p:spPr>
            <a:xfrm>
              <a:off x="5623998" y="1653619"/>
              <a:ext cx="1855794" cy="1200329"/>
            </a:xfrm>
            <a:prstGeom prst="rect">
              <a:avLst/>
            </a:prstGeom>
            <a:noFill/>
            <a:ln>
              <a:solidFill>
                <a:schemeClr val="tx1"/>
              </a:solidFill>
            </a:ln>
          </p:spPr>
          <p:txBody>
            <a:bodyPr wrap="square" rtlCol="0">
              <a:spAutoFit/>
            </a:bodyPr>
            <a:lstStyle/>
            <a:p>
              <a:r>
                <a:rPr lang="en-US" sz="1200" dirty="0"/>
                <a:t>Chronograph Speed in fps</a:t>
              </a:r>
            </a:p>
            <a:p>
              <a:r>
                <a:rPr lang="en-US" sz="1200" dirty="0"/>
                <a:t>     Shot 1:</a:t>
              </a:r>
            </a:p>
            <a:p>
              <a:r>
                <a:rPr lang="en-US" sz="1200" dirty="0"/>
                <a:t>     Shot 2:</a:t>
              </a:r>
            </a:p>
            <a:p>
              <a:r>
                <a:rPr lang="en-US" sz="1200" dirty="0"/>
                <a:t>     Shot 3:</a:t>
              </a:r>
            </a:p>
            <a:p>
              <a:r>
                <a:rPr lang="en-US" sz="1200" dirty="0"/>
                <a:t>     Shot 4:</a:t>
              </a:r>
            </a:p>
            <a:p>
              <a:r>
                <a:rPr lang="en-US" sz="1200" dirty="0"/>
                <a:t>     Shot 5:</a:t>
              </a:r>
            </a:p>
          </p:txBody>
        </p:sp>
        <p:cxnSp>
          <p:nvCxnSpPr>
            <p:cNvPr id="58" name="Straight Connector 57">
              <a:extLst>
                <a:ext uri="{FF2B5EF4-FFF2-40B4-BE49-F238E27FC236}">
                  <a16:creationId xmlns:a16="http://schemas.microsoft.com/office/drawing/2014/main" id="{03971B97-5AA8-3A4B-A1A2-0207A2F44CA1}"/>
                </a:ext>
              </a:extLst>
            </p:cNvPr>
            <p:cNvCxnSpPr>
              <a:cxnSpLocks/>
            </p:cNvCxnSpPr>
            <p:nvPr/>
          </p:nvCxnSpPr>
          <p:spPr>
            <a:xfrm>
              <a:off x="5616320" y="2068524"/>
              <a:ext cx="18573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34B55F0-5B20-F74D-97FE-2FE298E19916}"/>
                </a:ext>
              </a:extLst>
            </p:cNvPr>
            <p:cNvCxnSpPr>
              <a:cxnSpLocks/>
              <a:stCxn id="57" idx="1"/>
              <a:endCxn id="57" idx="3"/>
            </p:cNvCxnSpPr>
            <p:nvPr/>
          </p:nvCxnSpPr>
          <p:spPr>
            <a:xfrm>
              <a:off x="5623998" y="2253784"/>
              <a:ext cx="185579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A6BD215-B705-F243-82A7-4C734C864A4A}"/>
                </a:ext>
              </a:extLst>
            </p:cNvPr>
            <p:cNvCxnSpPr>
              <a:cxnSpLocks/>
            </p:cNvCxnSpPr>
            <p:nvPr/>
          </p:nvCxnSpPr>
          <p:spPr>
            <a:xfrm>
              <a:off x="5629844" y="2441418"/>
              <a:ext cx="18499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006125A-85C7-0B46-94CB-DD0A216EAFD9}"/>
                </a:ext>
              </a:extLst>
            </p:cNvPr>
            <p:cNvCxnSpPr>
              <a:cxnSpLocks/>
            </p:cNvCxnSpPr>
            <p:nvPr/>
          </p:nvCxnSpPr>
          <p:spPr>
            <a:xfrm>
              <a:off x="5630509" y="2625762"/>
              <a:ext cx="18492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13BC88AA-A7A9-7A41-B866-5524368FB65E}"/>
              </a:ext>
            </a:extLst>
          </p:cNvPr>
          <p:cNvGrpSpPr/>
          <p:nvPr/>
        </p:nvGrpSpPr>
        <p:grpSpPr>
          <a:xfrm>
            <a:off x="2011174" y="1592811"/>
            <a:ext cx="4019741" cy="662335"/>
            <a:chOff x="2011174" y="1592811"/>
            <a:chExt cx="4019741" cy="662335"/>
          </a:xfrm>
        </p:grpSpPr>
        <p:sp>
          <p:nvSpPr>
            <p:cNvPr id="63" name="TextBox 62">
              <a:extLst>
                <a:ext uri="{FF2B5EF4-FFF2-40B4-BE49-F238E27FC236}">
                  <a16:creationId xmlns:a16="http://schemas.microsoft.com/office/drawing/2014/main" id="{E8B83DA3-B103-D04C-B349-E9C72C4CDA1A}"/>
                </a:ext>
              </a:extLst>
            </p:cNvPr>
            <p:cNvSpPr txBox="1"/>
            <p:nvPr/>
          </p:nvSpPr>
          <p:spPr>
            <a:xfrm>
              <a:off x="2024434" y="1601461"/>
              <a:ext cx="4006481" cy="646331"/>
            </a:xfrm>
            <a:prstGeom prst="rect">
              <a:avLst/>
            </a:prstGeom>
            <a:noFill/>
            <a:ln>
              <a:solidFill>
                <a:schemeClr val="tx1"/>
              </a:solidFill>
            </a:ln>
          </p:spPr>
          <p:txBody>
            <a:bodyPr wrap="none" rtlCol="0">
              <a:spAutoFit/>
            </a:bodyPr>
            <a:lstStyle/>
            <a:p>
              <a:r>
                <a:rPr lang="en-US" sz="1200" dirty="0"/>
                <a:t>      Division         Power Factor   Bullet Weight    Power Factor</a:t>
              </a:r>
            </a:p>
            <a:p>
              <a:r>
                <a:rPr lang="en-US" sz="1200" dirty="0"/>
                <a:t>                                Required           in Grains           Calculated</a:t>
              </a:r>
            </a:p>
            <a:p>
              <a:r>
                <a:rPr lang="en-US" sz="1200" dirty="0"/>
                <a:t>          PCC                   135                 </a:t>
              </a:r>
            </a:p>
          </p:txBody>
        </p:sp>
        <p:cxnSp>
          <p:nvCxnSpPr>
            <p:cNvPr id="64" name="Straight Connector 63">
              <a:extLst>
                <a:ext uri="{FF2B5EF4-FFF2-40B4-BE49-F238E27FC236}">
                  <a16:creationId xmlns:a16="http://schemas.microsoft.com/office/drawing/2014/main" id="{C3C320D7-D770-E64C-9A71-7502AA0E46F0}"/>
                </a:ext>
              </a:extLst>
            </p:cNvPr>
            <p:cNvCxnSpPr>
              <a:cxnSpLocks/>
            </p:cNvCxnSpPr>
            <p:nvPr/>
          </p:nvCxnSpPr>
          <p:spPr>
            <a:xfrm>
              <a:off x="3068801" y="1592811"/>
              <a:ext cx="0" cy="6623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E09E825-5579-F84C-BADA-A1D1E628F008}"/>
                </a:ext>
              </a:extLst>
            </p:cNvPr>
            <p:cNvCxnSpPr>
              <a:cxnSpLocks/>
            </p:cNvCxnSpPr>
            <p:nvPr/>
          </p:nvCxnSpPr>
          <p:spPr>
            <a:xfrm>
              <a:off x="2011174" y="2010183"/>
              <a:ext cx="401370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9C6579A-F7EB-3346-AF52-BCBFA24700CF}"/>
                </a:ext>
              </a:extLst>
            </p:cNvPr>
            <p:cNvCxnSpPr>
              <a:cxnSpLocks/>
            </p:cNvCxnSpPr>
            <p:nvPr/>
          </p:nvCxnSpPr>
          <p:spPr>
            <a:xfrm>
              <a:off x="3989297" y="1598907"/>
              <a:ext cx="0" cy="6506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9B64871-4B78-144B-AC26-A3E007C00C81}"/>
                </a:ext>
              </a:extLst>
            </p:cNvPr>
            <p:cNvCxnSpPr>
              <a:cxnSpLocks/>
            </p:cNvCxnSpPr>
            <p:nvPr/>
          </p:nvCxnSpPr>
          <p:spPr>
            <a:xfrm>
              <a:off x="4924017" y="1592811"/>
              <a:ext cx="0" cy="6623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6" name="Rectangle 75">
            <a:extLst>
              <a:ext uri="{FF2B5EF4-FFF2-40B4-BE49-F238E27FC236}">
                <a16:creationId xmlns:a16="http://schemas.microsoft.com/office/drawing/2014/main" id="{E2C42BD0-C8AC-B647-854A-1BAE097D3099}"/>
              </a:ext>
            </a:extLst>
          </p:cNvPr>
          <p:cNvSpPr/>
          <p:nvPr/>
        </p:nvSpPr>
        <p:spPr>
          <a:xfrm>
            <a:off x="7401485" y="6553881"/>
            <a:ext cx="1074333" cy="184666"/>
          </a:xfrm>
          <a:prstGeom prst="rect">
            <a:avLst/>
          </a:prstGeom>
        </p:spPr>
        <p:txBody>
          <a:bodyPr wrap="none">
            <a:spAutoFit/>
          </a:bodyPr>
          <a:lstStyle/>
          <a:p>
            <a:r>
              <a:rPr lang="en-US" sz="600" dirty="0"/>
              <a:t>Effective as of April 7, 2018</a:t>
            </a:r>
          </a:p>
        </p:txBody>
      </p:sp>
    </p:spTree>
    <p:extLst>
      <p:ext uri="{BB962C8B-B14F-4D97-AF65-F5344CB8AC3E}">
        <p14:creationId xmlns:p14="http://schemas.microsoft.com/office/powerpoint/2010/main" val="4149003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TotalTime>
  <Words>328</Words>
  <Application>Microsoft Macintosh PowerPoint</Application>
  <PresentationFormat>Letter Paper (8.5x11 in)</PresentationFormat>
  <Paragraphs>91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P. Metzger</dc:creator>
  <cp:lastModifiedBy>Donald P. Metzger</cp:lastModifiedBy>
  <cp:revision>20</cp:revision>
  <cp:lastPrinted>2018-04-07T00:20:06Z</cp:lastPrinted>
  <dcterms:created xsi:type="dcterms:W3CDTF">2018-03-31T03:37:57Z</dcterms:created>
  <dcterms:modified xsi:type="dcterms:W3CDTF">2018-04-08T03:29:40Z</dcterms:modified>
</cp:coreProperties>
</file>