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3" r:id="rId3"/>
  </p:sldIdLst>
  <p:sldSz cx="9144000" cy="6858000" type="letter"/>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62" autoAdjust="0"/>
    <p:restoredTop sz="94660"/>
  </p:normalViewPr>
  <p:slideViewPr>
    <p:cSldViewPr snapToGrid="0">
      <p:cViewPr varScale="1">
        <p:scale>
          <a:sx n="132" d="100"/>
          <a:sy n="132" d="100"/>
        </p:scale>
        <p:origin x="1832"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6A0818-01F3-4E39-A845-1C0A06355E13}" type="datetimeFigureOut">
              <a:rPr lang="en-US" smtClean="0"/>
              <a:t>4/8/18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1222377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A0818-01F3-4E39-A845-1C0A06355E13}" type="datetimeFigureOut">
              <a:rPr lang="en-US" smtClean="0"/>
              <a:t>4/8/18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170163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A0818-01F3-4E39-A845-1C0A06355E13}" type="datetimeFigureOut">
              <a:rPr lang="en-US" smtClean="0"/>
              <a:t>4/8/18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495675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6A0818-01F3-4E39-A845-1C0A06355E13}" type="datetimeFigureOut">
              <a:rPr lang="en-US" smtClean="0"/>
              <a:t>4/8/18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1492439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6A0818-01F3-4E39-A845-1C0A06355E13}" type="datetimeFigureOut">
              <a:rPr lang="en-US" smtClean="0"/>
              <a:t>4/8/18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2560206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6A0818-01F3-4E39-A845-1C0A06355E13}" type="datetimeFigureOut">
              <a:rPr lang="en-US" smtClean="0"/>
              <a:t>4/8/18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1428940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6A0818-01F3-4E39-A845-1C0A06355E13}" type="datetimeFigureOut">
              <a:rPr lang="en-US" smtClean="0"/>
              <a:t>4/8/18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1419745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6A0818-01F3-4E39-A845-1C0A06355E13}" type="datetimeFigureOut">
              <a:rPr lang="en-US" smtClean="0"/>
              <a:t>4/8/18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2831451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6A0818-01F3-4E39-A845-1C0A06355E13}" type="datetimeFigureOut">
              <a:rPr lang="en-US" smtClean="0"/>
              <a:t>4/8/18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24772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6A0818-01F3-4E39-A845-1C0A06355E13}" type="datetimeFigureOut">
              <a:rPr lang="en-US" smtClean="0"/>
              <a:t>4/8/18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152375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6A0818-01F3-4E39-A845-1C0A06355E13}" type="datetimeFigureOut">
              <a:rPr lang="en-US" smtClean="0"/>
              <a:t>4/8/18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EDEF02-9078-44BE-B81D-0939199EA079}" type="slidenum">
              <a:rPr lang="en-US" smtClean="0"/>
              <a:t>‹#›</a:t>
            </a:fld>
            <a:endParaRPr lang="en-US"/>
          </a:p>
        </p:txBody>
      </p:sp>
    </p:spTree>
    <p:extLst>
      <p:ext uri="{BB962C8B-B14F-4D97-AF65-F5344CB8AC3E}">
        <p14:creationId xmlns:p14="http://schemas.microsoft.com/office/powerpoint/2010/main" val="1274264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6A0818-01F3-4E39-A845-1C0A06355E13}" type="datetimeFigureOut">
              <a:rPr lang="en-US" smtClean="0"/>
              <a:t>4/8/18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EDEF02-9078-44BE-B81D-0939199EA079}" type="slidenum">
              <a:rPr lang="en-US" smtClean="0"/>
              <a:t>‹#›</a:t>
            </a:fld>
            <a:endParaRPr lang="en-US"/>
          </a:p>
        </p:txBody>
      </p:sp>
    </p:spTree>
    <p:extLst>
      <p:ext uri="{BB962C8B-B14F-4D97-AF65-F5344CB8AC3E}">
        <p14:creationId xmlns:p14="http://schemas.microsoft.com/office/powerpoint/2010/main" val="1094092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 name="Picture 4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2123" y="655386"/>
            <a:ext cx="2970942" cy="660210"/>
          </a:xfrm>
          <a:prstGeom prst="rect">
            <a:avLst/>
          </a:prstGeom>
        </p:spPr>
      </p:pic>
      <p:sp>
        <p:nvSpPr>
          <p:cNvPr id="49" name="TextBox 48"/>
          <p:cNvSpPr txBox="1"/>
          <p:nvPr/>
        </p:nvSpPr>
        <p:spPr>
          <a:xfrm>
            <a:off x="4794219" y="570213"/>
            <a:ext cx="2211952" cy="369332"/>
          </a:xfrm>
          <a:prstGeom prst="rect">
            <a:avLst/>
          </a:prstGeom>
          <a:noFill/>
        </p:spPr>
        <p:txBody>
          <a:bodyPr wrap="none" rtlCol="0">
            <a:spAutoFit/>
          </a:bodyPr>
          <a:lstStyle/>
          <a:p>
            <a:r>
              <a:rPr lang="en-US" b="1" dirty="0">
                <a:latin typeface="Calibri" panose="020F0502020204030204" pitchFamily="34" charset="0"/>
                <a:cs typeface="Calibri" panose="020F0502020204030204" pitchFamily="34" charset="0"/>
              </a:rPr>
              <a:t>Classifier Score Sheet</a:t>
            </a:r>
          </a:p>
        </p:txBody>
      </p:sp>
      <p:sp>
        <p:nvSpPr>
          <p:cNvPr id="50" name="TextBox 49"/>
          <p:cNvSpPr txBox="1"/>
          <p:nvPr/>
        </p:nvSpPr>
        <p:spPr>
          <a:xfrm>
            <a:off x="662498" y="1610700"/>
            <a:ext cx="2970942" cy="1188787"/>
          </a:xfrm>
          <a:prstGeom prst="rect">
            <a:avLst/>
          </a:prstGeom>
          <a:noFill/>
          <a:ln w="19050">
            <a:solidFill>
              <a:schemeClr val="tx1"/>
            </a:solidFill>
          </a:ln>
        </p:spPr>
        <p:txBody>
          <a:bodyPr wrap="square" rtlCol="0">
            <a:spAutoFit/>
          </a:bodyPr>
          <a:lstStyle/>
          <a:p>
            <a:endParaRPr lang="en-US" sz="600" dirty="0"/>
          </a:p>
          <a:p>
            <a:r>
              <a:rPr lang="en-US" sz="825" b="1" dirty="0"/>
              <a:t>Shooter Name</a:t>
            </a:r>
            <a:r>
              <a:rPr lang="en-US" sz="825" dirty="0"/>
              <a:t>:    ______________________________________</a:t>
            </a:r>
          </a:p>
          <a:p>
            <a:endParaRPr lang="en-US" sz="600" dirty="0"/>
          </a:p>
          <a:p>
            <a:r>
              <a:rPr lang="en-US" sz="825" dirty="0"/>
              <a:t>Street Address:  _______________________________________</a:t>
            </a:r>
          </a:p>
          <a:p>
            <a:endParaRPr lang="en-US" sz="600" dirty="0"/>
          </a:p>
          <a:p>
            <a:r>
              <a:rPr lang="en-US" sz="825" dirty="0"/>
              <a:t>City, State, Zip:    ______________________________________</a:t>
            </a:r>
          </a:p>
          <a:p>
            <a:endParaRPr lang="en-US" sz="600" dirty="0"/>
          </a:p>
          <a:p>
            <a:r>
              <a:rPr lang="en-US" sz="825" dirty="0"/>
              <a:t>E-mail Address:   ______________________________________</a:t>
            </a:r>
          </a:p>
          <a:p>
            <a:endParaRPr lang="en-US" sz="600" dirty="0"/>
          </a:p>
          <a:p>
            <a:r>
              <a:rPr lang="en-US" sz="825" b="1" dirty="0"/>
              <a:t>IDPA Number</a:t>
            </a:r>
            <a:r>
              <a:rPr lang="en-US" sz="825" dirty="0"/>
              <a:t>:     ______________________________________</a:t>
            </a:r>
          </a:p>
        </p:txBody>
      </p:sp>
      <p:grpSp>
        <p:nvGrpSpPr>
          <p:cNvPr id="51" name="Group 50"/>
          <p:cNvGrpSpPr/>
          <p:nvPr/>
        </p:nvGrpSpPr>
        <p:grpSpPr>
          <a:xfrm>
            <a:off x="2147969" y="5512645"/>
            <a:ext cx="4760831" cy="752691"/>
            <a:chOff x="1814763" y="3709159"/>
            <a:chExt cx="6347774" cy="1003586"/>
          </a:xfrm>
        </p:grpSpPr>
        <p:sp>
          <p:nvSpPr>
            <p:cNvPr id="52" name="TextBox 51"/>
            <p:cNvSpPr txBox="1"/>
            <p:nvPr/>
          </p:nvSpPr>
          <p:spPr>
            <a:xfrm>
              <a:off x="1814763" y="3709334"/>
              <a:ext cx="6344045" cy="984885"/>
            </a:xfrm>
            <a:prstGeom prst="rect">
              <a:avLst/>
            </a:prstGeom>
            <a:noFill/>
            <a:ln w="12700">
              <a:solidFill>
                <a:schemeClr val="tx1"/>
              </a:solidFill>
            </a:ln>
          </p:spPr>
          <p:txBody>
            <a:bodyPr wrap="none" rtlCol="0">
              <a:spAutoFit/>
            </a:bodyPr>
            <a:lstStyle/>
            <a:p>
              <a:r>
                <a:rPr lang="en-US" sz="600" dirty="0"/>
                <a:t>   Times for;                            </a:t>
              </a:r>
              <a:r>
                <a:rPr lang="en-US" sz="600" b="1" dirty="0"/>
                <a:t>CDP                               ESP                                 SSP                              CCP                                  REV                                BUG</a:t>
              </a:r>
            </a:p>
            <a:p>
              <a:endParaRPr lang="en-US" sz="600" b="1" dirty="0"/>
            </a:p>
            <a:p>
              <a:r>
                <a:rPr lang="en-US" sz="600" dirty="0"/>
                <a:t>Master (MA)                    75.00 or less              72.00 or less                73.00 or less                78.00 or less                  83.00 or less               89.00 or less    </a:t>
              </a:r>
            </a:p>
            <a:p>
              <a:r>
                <a:rPr lang="en-US" sz="600" dirty="0"/>
                <a:t>Expert (EX)                   75.01 thru 100.00     72.01 thru 95.00         73.01 thru 96.00        78.01 thru 103.00        83.01 thru 110.00      89.01 thru 118.00</a:t>
              </a:r>
            </a:p>
            <a:p>
              <a:r>
                <a:rPr lang="en-US" sz="600" dirty="0"/>
                <a:t>Sharpshooter (SS)     100.01 thru 150.00     95.01 thru 140.00      96.01 thru 142.00     103.01 thru 155.00     110.01 thru 165.00    118.01 thru 177.00</a:t>
              </a:r>
            </a:p>
            <a:p>
              <a:r>
                <a:rPr lang="en-US" sz="600" dirty="0"/>
                <a:t>Marksman (MM)       150.01 thru 240.00    140.01 thru 225.00    142.01 thru 232.00    155.01 thru 248.00    165.01 thru 263.00    177.01 thru 283.00</a:t>
              </a:r>
            </a:p>
            <a:p>
              <a:r>
                <a:rPr lang="en-US" sz="600" dirty="0"/>
                <a:t>Novice (NV)                 240.01 or greater       225.01 or greater       232.01 or greater      248.01 or greater       263.01 or greater       283.01 or greater</a:t>
              </a:r>
            </a:p>
          </p:txBody>
        </p:sp>
        <p:cxnSp>
          <p:nvCxnSpPr>
            <p:cNvPr id="53" name="Straight Connector 52"/>
            <p:cNvCxnSpPr>
              <a:cxnSpLocks/>
            </p:cNvCxnSpPr>
            <p:nvPr/>
          </p:nvCxnSpPr>
          <p:spPr>
            <a:xfrm flipH="1">
              <a:off x="2744691" y="3709159"/>
              <a:ext cx="1" cy="99606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a:cxnSpLocks/>
            </p:cNvCxnSpPr>
            <p:nvPr/>
          </p:nvCxnSpPr>
          <p:spPr>
            <a:xfrm>
              <a:off x="3637520" y="3709162"/>
              <a:ext cx="0" cy="996057"/>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cxnSpLocks/>
            </p:cNvCxnSpPr>
            <p:nvPr/>
          </p:nvCxnSpPr>
          <p:spPr>
            <a:xfrm flipH="1">
              <a:off x="4496107" y="3724550"/>
              <a:ext cx="1" cy="98819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a:cxnSpLocks/>
            </p:cNvCxnSpPr>
            <p:nvPr/>
          </p:nvCxnSpPr>
          <p:spPr>
            <a:xfrm>
              <a:off x="5377584" y="3717023"/>
              <a:ext cx="0" cy="99571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a:cxnSpLocks/>
            </p:cNvCxnSpPr>
            <p:nvPr/>
          </p:nvCxnSpPr>
          <p:spPr>
            <a:xfrm>
              <a:off x="6275400" y="3709159"/>
              <a:ext cx="0" cy="98853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a:cxnSpLocks/>
            </p:cNvCxnSpPr>
            <p:nvPr/>
          </p:nvCxnSpPr>
          <p:spPr>
            <a:xfrm>
              <a:off x="7121197" y="3724382"/>
              <a:ext cx="0" cy="98083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a:cxnSpLocks/>
            </p:cNvCxnSpPr>
            <p:nvPr/>
          </p:nvCxnSpPr>
          <p:spPr>
            <a:xfrm>
              <a:off x="1814763" y="3945705"/>
              <a:ext cx="634777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60" name="Rectangle 1"/>
          <p:cNvSpPr>
            <a:spLocks noChangeArrowheads="1"/>
          </p:cNvSpPr>
          <p:nvPr/>
        </p:nvSpPr>
        <p:spPr bwMode="auto">
          <a:xfrm>
            <a:off x="2059127" y="5349265"/>
            <a:ext cx="1458672" cy="211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5220" tIns="47610" rIns="95220" bIns="47610" numCol="1" anchor="ctr" anchorCtr="0" compatLnSpc="1">
            <a:prstTxWarp prst="textNoShape">
              <a:avLst/>
            </a:prstTxWarp>
            <a:spAutoFit/>
          </a:bodyPr>
          <a:lstStyle/>
          <a:p>
            <a:pPr defTabSz="685800" eaLnBrk="0" fontAlgn="base" hangingPunct="0">
              <a:spcBef>
                <a:spcPct val="0"/>
              </a:spcBef>
              <a:spcAft>
                <a:spcPct val="0"/>
              </a:spcAft>
            </a:pPr>
            <a:r>
              <a:rPr lang="en-US" altLang="en-US" sz="750" b="1" dirty="0">
                <a:latin typeface="Calibri" panose="020F0502020204030204" pitchFamily="34" charset="0"/>
                <a:cs typeface="Calibri" panose="020F0502020204030204" pitchFamily="34" charset="0"/>
              </a:rPr>
              <a:t>Classification Scores by Division</a:t>
            </a:r>
            <a:endParaRPr lang="en-US" altLang="en-US" sz="750" dirty="0">
              <a:latin typeface="Arial" panose="020B0604020202020204" pitchFamily="34" charset="0"/>
            </a:endParaRPr>
          </a:p>
        </p:txBody>
      </p:sp>
      <p:sp>
        <p:nvSpPr>
          <p:cNvPr id="61" name="Rectangle 60"/>
          <p:cNvSpPr/>
          <p:nvPr/>
        </p:nvSpPr>
        <p:spPr>
          <a:xfrm>
            <a:off x="7988722" y="6552022"/>
            <a:ext cx="1074333" cy="184666"/>
          </a:xfrm>
          <a:prstGeom prst="rect">
            <a:avLst/>
          </a:prstGeom>
        </p:spPr>
        <p:txBody>
          <a:bodyPr wrap="none">
            <a:spAutoFit/>
          </a:bodyPr>
          <a:lstStyle/>
          <a:p>
            <a:r>
              <a:rPr lang="en-US" sz="600" dirty="0"/>
              <a:t>Effective as of April 8, 2018</a:t>
            </a:r>
          </a:p>
        </p:txBody>
      </p:sp>
      <p:sp>
        <p:nvSpPr>
          <p:cNvPr id="62" name="TextBox 61"/>
          <p:cNvSpPr txBox="1"/>
          <p:nvPr/>
        </p:nvSpPr>
        <p:spPr>
          <a:xfrm>
            <a:off x="3629218" y="1863046"/>
            <a:ext cx="570990" cy="461665"/>
          </a:xfrm>
          <a:prstGeom prst="rect">
            <a:avLst/>
          </a:prstGeom>
          <a:noFill/>
        </p:spPr>
        <p:txBody>
          <a:bodyPr wrap="none" rtlCol="0">
            <a:spAutoFit/>
          </a:bodyPr>
          <a:lstStyle/>
          <a:p>
            <a:pPr algn="ctr"/>
            <a:r>
              <a:rPr lang="en-US" sz="600" b="1" dirty="0"/>
              <a:t>All</a:t>
            </a:r>
          </a:p>
          <a:p>
            <a:pPr algn="ctr"/>
            <a:r>
              <a:rPr lang="en-US" sz="600" b="1" dirty="0"/>
              <a:t>Bold</a:t>
            </a:r>
          </a:p>
          <a:p>
            <a:pPr algn="ctr"/>
            <a:r>
              <a:rPr lang="en-US" sz="600" b="1" dirty="0"/>
              <a:t>Information</a:t>
            </a:r>
          </a:p>
          <a:p>
            <a:pPr algn="ctr"/>
            <a:r>
              <a:rPr lang="en-US" sz="600" b="1" dirty="0"/>
              <a:t>is required</a:t>
            </a:r>
          </a:p>
        </p:txBody>
      </p:sp>
      <p:grpSp>
        <p:nvGrpSpPr>
          <p:cNvPr id="67" name="Group 66"/>
          <p:cNvGrpSpPr/>
          <p:nvPr/>
        </p:nvGrpSpPr>
        <p:grpSpPr>
          <a:xfrm>
            <a:off x="3376983" y="2949736"/>
            <a:ext cx="2076227" cy="2247641"/>
            <a:chOff x="5310757" y="2401009"/>
            <a:chExt cx="2768302" cy="2996855"/>
          </a:xfrm>
        </p:grpSpPr>
        <p:sp>
          <p:nvSpPr>
            <p:cNvPr id="68" name="Rectangle 67"/>
            <p:cNvSpPr/>
            <p:nvPr/>
          </p:nvSpPr>
          <p:spPr>
            <a:xfrm>
              <a:off x="6110288" y="5061564"/>
              <a:ext cx="1700168" cy="2418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9" name="Rectangle 68"/>
            <p:cNvSpPr/>
            <p:nvPr/>
          </p:nvSpPr>
          <p:spPr>
            <a:xfrm>
              <a:off x="5503484" y="4339255"/>
              <a:ext cx="2306973" cy="2418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70" name="Group 69"/>
            <p:cNvGrpSpPr/>
            <p:nvPr/>
          </p:nvGrpSpPr>
          <p:grpSpPr>
            <a:xfrm>
              <a:off x="5310757" y="2401009"/>
              <a:ext cx="2768302" cy="2996855"/>
              <a:chOff x="5309184" y="2398737"/>
              <a:chExt cx="2768302" cy="2996855"/>
            </a:xfrm>
          </p:grpSpPr>
          <p:grpSp>
            <p:nvGrpSpPr>
              <p:cNvPr id="71" name="Group 70"/>
              <p:cNvGrpSpPr/>
              <p:nvPr/>
            </p:nvGrpSpPr>
            <p:grpSpPr>
              <a:xfrm>
                <a:off x="5309184" y="2398737"/>
                <a:ext cx="2768302" cy="2996855"/>
                <a:chOff x="5309184" y="2398737"/>
                <a:chExt cx="2768302" cy="2996855"/>
              </a:xfrm>
            </p:grpSpPr>
            <p:sp>
              <p:nvSpPr>
                <p:cNvPr id="73" name="Rectangle 72"/>
                <p:cNvSpPr/>
                <p:nvPr/>
              </p:nvSpPr>
              <p:spPr>
                <a:xfrm>
                  <a:off x="5309184" y="2426589"/>
                  <a:ext cx="2552699" cy="296900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4" name="TextBox 73"/>
                <p:cNvSpPr txBox="1"/>
                <p:nvPr/>
              </p:nvSpPr>
              <p:spPr>
                <a:xfrm>
                  <a:off x="5309184" y="2660346"/>
                  <a:ext cx="2768302" cy="2708434"/>
                </a:xfrm>
                <a:prstGeom prst="rect">
                  <a:avLst/>
                </a:prstGeom>
                <a:noFill/>
                <a:ln w="19050">
                  <a:noFill/>
                </a:ln>
              </p:spPr>
              <p:txBody>
                <a:bodyPr wrap="square" rtlCol="0">
                  <a:spAutoFit/>
                </a:bodyPr>
                <a:lstStyle/>
                <a:p>
                  <a:r>
                    <a:rPr lang="en-US" sz="900" dirty="0"/>
                    <a:t>Points                       Raw Time  </a:t>
                  </a:r>
                </a:p>
                <a:p>
                  <a:r>
                    <a:rPr lang="en-US" sz="900" dirty="0"/>
                    <a:t>Down                        </a:t>
                  </a:r>
                  <a:r>
                    <a:rPr lang="en-US" sz="600" dirty="0"/>
                    <a:t>(seconds)</a:t>
                  </a:r>
                </a:p>
                <a:p>
                  <a:endParaRPr lang="en-US" sz="900" dirty="0"/>
                </a:p>
                <a:p>
                  <a:r>
                    <a:rPr lang="en-US" sz="900" dirty="0"/>
                    <a:t>T1  _____             String 1 _____._____</a:t>
                  </a:r>
                </a:p>
                <a:p>
                  <a:endParaRPr lang="en-US" sz="900" dirty="0"/>
                </a:p>
                <a:p>
                  <a:r>
                    <a:rPr lang="en-US" sz="900" dirty="0"/>
                    <a:t>T2  _____             String 2 _____._____</a:t>
                  </a:r>
                </a:p>
                <a:p>
                  <a:endParaRPr lang="en-US" sz="900" dirty="0"/>
                </a:p>
                <a:p>
                  <a:r>
                    <a:rPr lang="en-US" sz="900" dirty="0"/>
                    <a:t>T3 _____              String 3 _____._____ </a:t>
                  </a:r>
                </a:p>
                <a:p>
                  <a:endParaRPr lang="en-US" sz="900" dirty="0"/>
                </a:p>
                <a:p>
                  <a:r>
                    <a:rPr lang="en-US" sz="900" dirty="0"/>
                    <a:t>     _______      Totals       _____._____</a:t>
                  </a:r>
                </a:p>
                <a:p>
                  <a:endParaRPr lang="en-US" sz="900" dirty="0"/>
                </a:p>
                <a:p>
                  <a:r>
                    <a:rPr lang="en-US" sz="900" dirty="0"/>
                    <a:t>Procedurals, 3 Sec. _______</a:t>
                  </a:r>
                </a:p>
                <a:p>
                  <a:endParaRPr lang="en-US" sz="900" dirty="0"/>
                </a:p>
                <a:p>
                  <a:r>
                    <a:rPr lang="en-US" sz="900" dirty="0"/>
                    <a:t>                       Stage Score  _____.____</a:t>
                  </a:r>
                </a:p>
              </p:txBody>
            </p:sp>
            <p:sp>
              <p:nvSpPr>
                <p:cNvPr id="75" name="Rectangle 74"/>
                <p:cNvSpPr/>
                <p:nvPr/>
              </p:nvSpPr>
              <p:spPr>
                <a:xfrm>
                  <a:off x="5972865" y="2398737"/>
                  <a:ext cx="671552" cy="292388"/>
                </a:xfrm>
                <a:prstGeom prst="rect">
                  <a:avLst/>
                </a:prstGeom>
              </p:spPr>
              <p:txBody>
                <a:bodyPr wrap="none">
                  <a:spAutoFit/>
                </a:bodyPr>
                <a:lstStyle/>
                <a:p>
                  <a:r>
                    <a:rPr lang="en-US" sz="825" b="1" u="sng" dirty="0"/>
                    <a:t>Stage 2</a:t>
                  </a:r>
                </a:p>
              </p:txBody>
            </p:sp>
          </p:grpSp>
          <p:cxnSp>
            <p:nvCxnSpPr>
              <p:cNvPr id="72" name="Straight Connector 71"/>
              <p:cNvCxnSpPr>
                <a:cxnSpLocks/>
              </p:cNvCxnSpPr>
              <p:nvPr/>
            </p:nvCxnSpPr>
            <p:spPr>
              <a:xfrm>
                <a:off x="5309184" y="4255389"/>
                <a:ext cx="2552700" cy="838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76" name="Group 75"/>
          <p:cNvGrpSpPr/>
          <p:nvPr/>
        </p:nvGrpSpPr>
        <p:grpSpPr>
          <a:xfrm>
            <a:off x="661592" y="2935017"/>
            <a:ext cx="2076227" cy="2247641"/>
            <a:chOff x="5310757" y="2401009"/>
            <a:chExt cx="2768302" cy="2996855"/>
          </a:xfrm>
        </p:grpSpPr>
        <p:sp>
          <p:nvSpPr>
            <p:cNvPr id="77" name="Rectangle 76"/>
            <p:cNvSpPr/>
            <p:nvPr/>
          </p:nvSpPr>
          <p:spPr>
            <a:xfrm>
              <a:off x="6110288" y="5061564"/>
              <a:ext cx="1700168" cy="2418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78" name="Rectangle 77"/>
            <p:cNvSpPr/>
            <p:nvPr/>
          </p:nvSpPr>
          <p:spPr>
            <a:xfrm>
              <a:off x="5503484" y="4339255"/>
              <a:ext cx="2306973" cy="2418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79" name="Group 78"/>
            <p:cNvGrpSpPr/>
            <p:nvPr/>
          </p:nvGrpSpPr>
          <p:grpSpPr>
            <a:xfrm>
              <a:off x="5310757" y="2401009"/>
              <a:ext cx="2768302" cy="2996855"/>
              <a:chOff x="5309184" y="2398737"/>
              <a:chExt cx="2768302" cy="2996855"/>
            </a:xfrm>
          </p:grpSpPr>
          <p:grpSp>
            <p:nvGrpSpPr>
              <p:cNvPr id="80" name="Group 79"/>
              <p:cNvGrpSpPr/>
              <p:nvPr/>
            </p:nvGrpSpPr>
            <p:grpSpPr>
              <a:xfrm>
                <a:off x="5309184" y="2398737"/>
                <a:ext cx="2768302" cy="2996855"/>
                <a:chOff x="5309184" y="2398737"/>
                <a:chExt cx="2768302" cy="2996855"/>
              </a:xfrm>
            </p:grpSpPr>
            <p:sp>
              <p:nvSpPr>
                <p:cNvPr id="82" name="Rectangle 81"/>
                <p:cNvSpPr/>
                <p:nvPr/>
              </p:nvSpPr>
              <p:spPr>
                <a:xfrm>
                  <a:off x="5309184" y="2426589"/>
                  <a:ext cx="2552699" cy="296900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4" name="TextBox 113"/>
                <p:cNvSpPr txBox="1"/>
                <p:nvPr/>
              </p:nvSpPr>
              <p:spPr>
                <a:xfrm>
                  <a:off x="5309184" y="2660346"/>
                  <a:ext cx="2768302" cy="2708434"/>
                </a:xfrm>
                <a:prstGeom prst="rect">
                  <a:avLst/>
                </a:prstGeom>
                <a:noFill/>
                <a:ln w="19050">
                  <a:noFill/>
                </a:ln>
              </p:spPr>
              <p:txBody>
                <a:bodyPr wrap="square" rtlCol="0">
                  <a:spAutoFit/>
                </a:bodyPr>
                <a:lstStyle/>
                <a:p>
                  <a:r>
                    <a:rPr lang="en-US" sz="900" dirty="0"/>
                    <a:t>Points                       Raw Time  </a:t>
                  </a:r>
                </a:p>
                <a:p>
                  <a:r>
                    <a:rPr lang="en-US" sz="900" dirty="0"/>
                    <a:t>Down                        </a:t>
                  </a:r>
                  <a:r>
                    <a:rPr lang="en-US" sz="600" dirty="0"/>
                    <a:t>(seconds)</a:t>
                  </a:r>
                </a:p>
                <a:p>
                  <a:endParaRPr lang="en-US" sz="900" dirty="0"/>
                </a:p>
                <a:p>
                  <a:r>
                    <a:rPr lang="en-US" sz="900" dirty="0"/>
                    <a:t>T1  _____             String 1 _____._____</a:t>
                  </a:r>
                </a:p>
                <a:p>
                  <a:endParaRPr lang="en-US" sz="900" dirty="0"/>
                </a:p>
                <a:p>
                  <a:r>
                    <a:rPr lang="en-US" sz="900" dirty="0"/>
                    <a:t>T2  _____             String 2 _____._____</a:t>
                  </a:r>
                </a:p>
                <a:p>
                  <a:endParaRPr lang="en-US" sz="900" dirty="0"/>
                </a:p>
                <a:p>
                  <a:r>
                    <a:rPr lang="en-US" sz="900" dirty="0"/>
                    <a:t>T3 _____              String 3 _____._____ </a:t>
                  </a:r>
                </a:p>
                <a:p>
                  <a:endParaRPr lang="en-US" sz="900" dirty="0"/>
                </a:p>
                <a:p>
                  <a:r>
                    <a:rPr lang="en-US" sz="900" dirty="0"/>
                    <a:t>     _______      Totals       _____._____</a:t>
                  </a:r>
                </a:p>
                <a:p>
                  <a:endParaRPr lang="en-US" sz="900" dirty="0"/>
                </a:p>
                <a:p>
                  <a:r>
                    <a:rPr lang="en-US" sz="900" dirty="0"/>
                    <a:t>Procedurals, 3 Sec. _______</a:t>
                  </a:r>
                </a:p>
                <a:p>
                  <a:endParaRPr lang="en-US" sz="900" dirty="0"/>
                </a:p>
                <a:p>
                  <a:r>
                    <a:rPr lang="en-US" sz="900" dirty="0"/>
                    <a:t>                       Stage Score  _____.____</a:t>
                  </a:r>
                </a:p>
              </p:txBody>
            </p:sp>
            <p:sp>
              <p:nvSpPr>
                <p:cNvPr id="115" name="Rectangle 114"/>
                <p:cNvSpPr/>
                <p:nvPr/>
              </p:nvSpPr>
              <p:spPr>
                <a:xfrm>
                  <a:off x="5972865" y="2398737"/>
                  <a:ext cx="671552" cy="292388"/>
                </a:xfrm>
                <a:prstGeom prst="rect">
                  <a:avLst/>
                </a:prstGeom>
              </p:spPr>
              <p:txBody>
                <a:bodyPr wrap="none">
                  <a:spAutoFit/>
                </a:bodyPr>
                <a:lstStyle/>
                <a:p>
                  <a:r>
                    <a:rPr lang="en-US" sz="825" b="1" u="sng" dirty="0"/>
                    <a:t>Stage 1</a:t>
                  </a:r>
                </a:p>
              </p:txBody>
            </p:sp>
          </p:grpSp>
          <p:cxnSp>
            <p:nvCxnSpPr>
              <p:cNvPr id="81" name="Straight Connector 80"/>
              <p:cNvCxnSpPr>
                <a:cxnSpLocks/>
              </p:cNvCxnSpPr>
              <p:nvPr/>
            </p:nvCxnSpPr>
            <p:spPr>
              <a:xfrm>
                <a:off x="5309184" y="4255389"/>
                <a:ext cx="2552700" cy="838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grpSp>
        <p:nvGrpSpPr>
          <p:cNvPr id="116" name="Group 115"/>
          <p:cNvGrpSpPr/>
          <p:nvPr/>
        </p:nvGrpSpPr>
        <p:grpSpPr>
          <a:xfrm>
            <a:off x="6025915" y="2935017"/>
            <a:ext cx="2076227" cy="2247641"/>
            <a:chOff x="5310757" y="2401009"/>
            <a:chExt cx="2768302" cy="2996855"/>
          </a:xfrm>
        </p:grpSpPr>
        <p:sp>
          <p:nvSpPr>
            <p:cNvPr id="117" name="Rectangle 116"/>
            <p:cNvSpPr/>
            <p:nvPr/>
          </p:nvSpPr>
          <p:spPr>
            <a:xfrm>
              <a:off x="6110288" y="5061564"/>
              <a:ext cx="1700168" cy="2418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8" name="Rectangle 117"/>
            <p:cNvSpPr/>
            <p:nvPr/>
          </p:nvSpPr>
          <p:spPr>
            <a:xfrm>
              <a:off x="5503484" y="4339255"/>
              <a:ext cx="2306973" cy="2418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nvGrpSpPr>
            <p:cNvPr id="119" name="Group 118"/>
            <p:cNvGrpSpPr/>
            <p:nvPr/>
          </p:nvGrpSpPr>
          <p:grpSpPr>
            <a:xfrm>
              <a:off x="5310757" y="2401009"/>
              <a:ext cx="2768302" cy="2996855"/>
              <a:chOff x="5309184" y="2398737"/>
              <a:chExt cx="2768302" cy="2996855"/>
            </a:xfrm>
          </p:grpSpPr>
          <p:grpSp>
            <p:nvGrpSpPr>
              <p:cNvPr id="120" name="Group 119"/>
              <p:cNvGrpSpPr/>
              <p:nvPr/>
            </p:nvGrpSpPr>
            <p:grpSpPr>
              <a:xfrm>
                <a:off x="5309184" y="2398737"/>
                <a:ext cx="2768302" cy="2996855"/>
                <a:chOff x="5309184" y="2398737"/>
                <a:chExt cx="2768302" cy="2996855"/>
              </a:xfrm>
            </p:grpSpPr>
            <p:sp>
              <p:nvSpPr>
                <p:cNvPr id="122" name="Rectangle 121"/>
                <p:cNvSpPr/>
                <p:nvPr/>
              </p:nvSpPr>
              <p:spPr>
                <a:xfrm>
                  <a:off x="5309184" y="2426589"/>
                  <a:ext cx="2552699" cy="296900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3" name="TextBox 122"/>
                <p:cNvSpPr txBox="1"/>
                <p:nvPr/>
              </p:nvSpPr>
              <p:spPr>
                <a:xfrm>
                  <a:off x="5309184" y="2660346"/>
                  <a:ext cx="2768302" cy="2708434"/>
                </a:xfrm>
                <a:prstGeom prst="rect">
                  <a:avLst/>
                </a:prstGeom>
                <a:noFill/>
                <a:ln w="19050">
                  <a:noFill/>
                </a:ln>
              </p:spPr>
              <p:txBody>
                <a:bodyPr wrap="square" rtlCol="0">
                  <a:spAutoFit/>
                </a:bodyPr>
                <a:lstStyle/>
                <a:p>
                  <a:r>
                    <a:rPr lang="en-US" sz="900" dirty="0"/>
                    <a:t>Points                       Raw Time  </a:t>
                  </a:r>
                </a:p>
                <a:p>
                  <a:r>
                    <a:rPr lang="en-US" sz="900" dirty="0"/>
                    <a:t>Down                        </a:t>
                  </a:r>
                  <a:r>
                    <a:rPr lang="en-US" sz="600" dirty="0"/>
                    <a:t>(seconds)</a:t>
                  </a:r>
                </a:p>
                <a:p>
                  <a:endParaRPr lang="en-US" sz="900" dirty="0"/>
                </a:p>
                <a:p>
                  <a:r>
                    <a:rPr lang="en-US" sz="900" dirty="0"/>
                    <a:t>T1  _____             String 1 _____._____</a:t>
                  </a:r>
                </a:p>
                <a:p>
                  <a:endParaRPr lang="en-US" sz="900" dirty="0"/>
                </a:p>
                <a:p>
                  <a:r>
                    <a:rPr lang="en-US" sz="900" dirty="0"/>
                    <a:t>T2  _____             String 2 _____._____</a:t>
                  </a:r>
                </a:p>
                <a:p>
                  <a:endParaRPr lang="en-US" sz="900" dirty="0"/>
                </a:p>
                <a:p>
                  <a:r>
                    <a:rPr lang="en-US" sz="900" dirty="0"/>
                    <a:t>T3 _____              </a:t>
                  </a:r>
                </a:p>
                <a:p>
                  <a:endParaRPr lang="en-US" sz="900" dirty="0"/>
                </a:p>
                <a:p>
                  <a:r>
                    <a:rPr lang="en-US" sz="900" dirty="0"/>
                    <a:t>     _______      Totals       _____._____</a:t>
                  </a:r>
                </a:p>
                <a:p>
                  <a:endParaRPr lang="en-US" sz="900" dirty="0"/>
                </a:p>
                <a:p>
                  <a:r>
                    <a:rPr lang="en-US" sz="900" dirty="0"/>
                    <a:t>Procedurals, 3 Sec. _______</a:t>
                  </a:r>
                </a:p>
                <a:p>
                  <a:endParaRPr lang="en-US" sz="900" dirty="0"/>
                </a:p>
                <a:p>
                  <a:r>
                    <a:rPr lang="en-US" sz="900" dirty="0"/>
                    <a:t>                       Stage Score  _____.____</a:t>
                  </a:r>
                </a:p>
              </p:txBody>
            </p:sp>
            <p:sp>
              <p:nvSpPr>
                <p:cNvPr id="124" name="Rectangle 123"/>
                <p:cNvSpPr/>
                <p:nvPr/>
              </p:nvSpPr>
              <p:spPr>
                <a:xfrm>
                  <a:off x="5972865" y="2398737"/>
                  <a:ext cx="671552" cy="292388"/>
                </a:xfrm>
                <a:prstGeom prst="rect">
                  <a:avLst/>
                </a:prstGeom>
              </p:spPr>
              <p:txBody>
                <a:bodyPr wrap="none">
                  <a:spAutoFit/>
                </a:bodyPr>
                <a:lstStyle/>
                <a:p>
                  <a:r>
                    <a:rPr lang="en-US" sz="825" b="1" u="sng" dirty="0"/>
                    <a:t>Stage 3</a:t>
                  </a:r>
                </a:p>
              </p:txBody>
            </p:sp>
          </p:grpSp>
          <p:cxnSp>
            <p:nvCxnSpPr>
              <p:cNvPr id="121" name="Straight Connector 120"/>
              <p:cNvCxnSpPr>
                <a:cxnSpLocks/>
              </p:cNvCxnSpPr>
              <p:nvPr/>
            </p:nvCxnSpPr>
            <p:spPr>
              <a:xfrm>
                <a:off x="5309184" y="4255389"/>
                <a:ext cx="2552700" cy="8389"/>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grpSp>
      </p:grpSp>
      <p:sp>
        <p:nvSpPr>
          <p:cNvPr id="83" name="Rectangle 82">
            <a:extLst>
              <a:ext uri="{FF2B5EF4-FFF2-40B4-BE49-F238E27FC236}">
                <a16:creationId xmlns:a16="http://schemas.microsoft.com/office/drawing/2014/main" id="{A83EC2B4-96F1-5E4B-ADFE-3DCD4AE2AB65}"/>
              </a:ext>
            </a:extLst>
          </p:cNvPr>
          <p:cNvSpPr/>
          <p:nvPr/>
        </p:nvSpPr>
        <p:spPr>
          <a:xfrm>
            <a:off x="233070" y="6533601"/>
            <a:ext cx="530915" cy="184666"/>
          </a:xfrm>
          <a:prstGeom prst="rect">
            <a:avLst/>
          </a:prstGeom>
        </p:spPr>
        <p:txBody>
          <a:bodyPr wrap="none">
            <a:spAutoFit/>
          </a:bodyPr>
          <a:lstStyle/>
          <a:p>
            <a:r>
              <a:rPr lang="en-US" sz="600" dirty="0"/>
              <a:t>Page 1 of 2</a:t>
            </a:r>
          </a:p>
        </p:txBody>
      </p:sp>
      <p:grpSp>
        <p:nvGrpSpPr>
          <p:cNvPr id="64" name="Group 63">
            <a:extLst>
              <a:ext uri="{FF2B5EF4-FFF2-40B4-BE49-F238E27FC236}">
                <a16:creationId xmlns:a16="http://schemas.microsoft.com/office/drawing/2014/main" id="{8861F145-6D6A-3640-9D30-58955C6331BA}"/>
              </a:ext>
            </a:extLst>
          </p:cNvPr>
          <p:cNvGrpSpPr/>
          <p:nvPr/>
        </p:nvGrpSpPr>
        <p:grpSpPr>
          <a:xfrm>
            <a:off x="4178575" y="1175870"/>
            <a:ext cx="3771893" cy="1627369"/>
            <a:chOff x="5523807" y="530705"/>
            <a:chExt cx="4346095" cy="2169825"/>
          </a:xfrm>
        </p:grpSpPr>
        <p:sp>
          <p:nvSpPr>
            <p:cNvPr id="65" name="Rectangle 64">
              <a:extLst>
                <a:ext uri="{FF2B5EF4-FFF2-40B4-BE49-F238E27FC236}">
                  <a16:creationId xmlns:a16="http://schemas.microsoft.com/office/drawing/2014/main" id="{F02AF863-52C5-354B-9564-FE94291C7143}"/>
                </a:ext>
              </a:extLst>
            </p:cNvPr>
            <p:cNvSpPr/>
            <p:nvPr/>
          </p:nvSpPr>
          <p:spPr>
            <a:xfrm>
              <a:off x="5605463" y="2157413"/>
              <a:ext cx="4224337" cy="46196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6" name="TextBox 65">
              <a:extLst>
                <a:ext uri="{FF2B5EF4-FFF2-40B4-BE49-F238E27FC236}">
                  <a16:creationId xmlns:a16="http://schemas.microsoft.com/office/drawing/2014/main" id="{27EC2842-D82D-1C45-B5D0-8982B728842F}"/>
                </a:ext>
              </a:extLst>
            </p:cNvPr>
            <p:cNvSpPr txBox="1"/>
            <p:nvPr/>
          </p:nvSpPr>
          <p:spPr>
            <a:xfrm>
              <a:off x="5523807" y="530705"/>
              <a:ext cx="4346095" cy="2169825"/>
            </a:xfrm>
            <a:prstGeom prst="rect">
              <a:avLst/>
            </a:prstGeom>
            <a:noFill/>
            <a:ln w="19050">
              <a:solidFill>
                <a:schemeClr val="tx1"/>
              </a:solidFill>
            </a:ln>
          </p:spPr>
          <p:txBody>
            <a:bodyPr wrap="square" rtlCol="0">
              <a:spAutoFit/>
            </a:bodyPr>
            <a:lstStyle/>
            <a:p>
              <a:endParaRPr lang="en-US" sz="600" dirty="0"/>
            </a:p>
            <a:p>
              <a:r>
                <a:rPr lang="en-US" sz="825" b="1" dirty="0"/>
                <a:t>Match Date</a:t>
              </a:r>
              <a:r>
                <a:rPr lang="en-US" sz="825" dirty="0"/>
                <a:t>:             __________________________________</a:t>
              </a:r>
            </a:p>
            <a:p>
              <a:endParaRPr lang="en-US" sz="600" dirty="0"/>
            </a:p>
            <a:p>
              <a:r>
                <a:rPr lang="en-US" sz="825" b="1" dirty="0"/>
                <a:t>Division</a:t>
              </a:r>
              <a:r>
                <a:rPr lang="en-US" sz="825" dirty="0"/>
                <a:t>:                    SSP    ESP    CDP    CCP   /   Revolver    SR    ER   /   BUG-S    BUG-R </a:t>
              </a:r>
            </a:p>
            <a:p>
              <a:endParaRPr lang="en-US" sz="600" dirty="0"/>
            </a:p>
            <a:p>
              <a:r>
                <a:rPr lang="en-US" sz="825" b="1" dirty="0"/>
                <a:t>Previous Class</a:t>
              </a:r>
              <a:r>
                <a:rPr lang="en-US" sz="825" dirty="0"/>
                <a:t>:        Master    Expert    Sharpshooter    Marksman    Novice    None </a:t>
              </a:r>
            </a:p>
            <a:p>
              <a:endParaRPr lang="en-US" sz="600" dirty="0"/>
            </a:p>
            <a:p>
              <a:r>
                <a:rPr lang="en-US" sz="825" b="1" dirty="0"/>
                <a:t>Range Member</a:t>
              </a:r>
              <a:r>
                <a:rPr lang="en-US" sz="825" dirty="0"/>
                <a:t>:           Yes                 No</a:t>
              </a:r>
            </a:p>
            <a:p>
              <a:endParaRPr lang="en-US" sz="600" dirty="0"/>
            </a:p>
            <a:p>
              <a:r>
                <a:rPr lang="en-US" sz="825" b="1" dirty="0"/>
                <a:t>Signature</a:t>
              </a:r>
              <a:r>
                <a:rPr lang="en-US" sz="825" dirty="0"/>
                <a:t>:                  ______________________________________</a:t>
              </a:r>
            </a:p>
            <a:p>
              <a:endParaRPr lang="en-US" sz="600" dirty="0"/>
            </a:p>
            <a:p>
              <a:r>
                <a:rPr lang="en-US" sz="825" dirty="0"/>
                <a:t>New Class:                Master    Expert    Sharpshooter    Marksman    Novice </a:t>
              </a:r>
            </a:p>
            <a:p>
              <a:endParaRPr lang="en-US" sz="600" dirty="0"/>
            </a:p>
            <a:p>
              <a:r>
                <a:rPr lang="en-US" sz="825" dirty="0"/>
                <a:t>                                                                Match Score Total  ________.______ </a:t>
              </a:r>
            </a:p>
          </p:txBody>
        </p:sp>
      </p:grpSp>
    </p:spTree>
    <p:extLst>
      <p:ext uri="{BB962C8B-B14F-4D97-AF65-F5344CB8AC3E}">
        <p14:creationId xmlns:p14="http://schemas.microsoft.com/office/powerpoint/2010/main" val="985699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10E8CE-4270-054C-A5D4-6EFB557A0E93}"/>
              </a:ext>
            </a:extLst>
          </p:cNvPr>
          <p:cNvSpPr/>
          <p:nvPr/>
        </p:nvSpPr>
        <p:spPr>
          <a:xfrm>
            <a:off x="1207008" y="460224"/>
            <a:ext cx="6428232" cy="676404"/>
          </a:xfrm>
          <a:prstGeom prst="rect">
            <a:avLst/>
          </a:prstGeom>
        </p:spPr>
        <p:txBody>
          <a:bodyPr wrap="square">
            <a:spAutoFit/>
          </a:bodyPr>
          <a:lstStyle/>
          <a:p>
            <a:pPr>
              <a:lnSpc>
                <a:spcPct val="107000"/>
              </a:lnSpc>
              <a:spcAft>
                <a:spcPts val="800"/>
              </a:spcAft>
            </a:pPr>
            <a:r>
              <a:rPr lang="en-US" sz="1200" dirty="0">
                <a:solidFill>
                  <a:srgbClr val="000000"/>
                </a:solidFill>
                <a:ea typeface="Calibri" panose="020F0502020204030204" pitchFamily="34" charset="0"/>
              </a:rPr>
              <a:t>Calculate the power factor by multiplying the bullet weight in grains by the bullet velocity in feet per second (fps), divide by 1000, and ignore numbers to the right of the decimal. For example, a 230.1 grain bullet at 794.7 fps: 230.1 x 794.7 / 1000 = 182.86047, or 182 power factor.</a:t>
            </a:r>
            <a:endParaRPr lang="en-US" sz="1200" dirty="0">
              <a:solidFill>
                <a:srgbClr val="000000"/>
              </a:solidFill>
              <a:effectLst/>
              <a:ea typeface="Calibri" panose="020F0502020204030204" pitchFamily="34" charset="0"/>
            </a:endParaRPr>
          </a:p>
        </p:txBody>
      </p:sp>
      <p:sp>
        <p:nvSpPr>
          <p:cNvPr id="8" name="Rectangle 7">
            <a:extLst>
              <a:ext uri="{FF2B5EF4-FFF2-40B4-BE49-F238E27FC236}">
                <a16:creationId xmlns:a16="http://schemas.microsoft.com/office/drawing/2014/main" id="{0D8B6B74-1DB1-1341-9405-E83D2AF04EEB}"/>
              </a:ext>
            </a:extLst>
          </p:cNvPr>
          <p:cNvSpPr/>
          <p:nvPr/>
        </p:nvSpPr>
        <p:spPr>
          <a:xfrm>
            <a:off x="205863" y="6579940"/>
            <a:ext cx="530915" cy="184666"/>
          </a:xfrm>
          <a:prstGeom prst="rect">
            <a:avLst/>
          </a:prstGeom>
        </p:spPr>
        <p:txBody>
          <a:bodyPr wrap="none">
            <a:spAutoFit/>
          </a:bodyPr>
          <a:lstStyle/>
          <a:p>
            <a:r>
              <a:rPr lang="en-US" sz="600" dirty="0"/>
              <a:t>Page 2 of 2</a:t>
            </a:r>
          </a:p>
        </p:txBody>
      </p:sp>
      <p:grpSp>
        <p:nvGrpSpPr>
          <p:cNvPr id="56" name="Group 55">
            <a:extLst>
              <a:ext uri="{FF2B5EF4-FFF2-40B4-BE49-F238E27FC236}">
                <a16:creationId xmlns:a16="http://schemas.microsoft.com/office/drawing/2014/main" id="{5A2BBDC8-9648-EF48-9081-00B46C18B421}"/>
              </a:ext>
            </a:extLst>
          </p:cNvPr>
          <p:cNvGrpSpPr/>
          <p:nvPr/>
        </p:nvGrpSpPr>
        <p:grpSpPr>
          <a:xfrm>
            <a:off x="3460968" y="3925210"/>
            <a:ext cx="1863472" cy="1200329"/>
            <a:chOff x="5616320" y="1653619"/>
            <a:chExt cx="1863472" cy="1200329"/>
          </a:xfrm>
        </p:grpSpPr>
        <p:sp>
          <p:nvSpPr>
            <p:cNvPr id="57" name="TextBox 56">
              <a:extLst>
                <a:ext uri="{FF2B5EF4-FFF2-40B4-BE49-F238E27FC236}">
                  <a16:creationId xmlns:a16="http://schemas.microsoft.com/office/drawing/2014/main" id="{27450267-7DEB-8342-B8E2-B0BF0A39C92E}"/>
                </a:ext>
              </a:extLst>
            </p:cNvPr>
            <p:cNvSpPr txBox="1"/>
            <p:nvPr/>
          </p:nvSpPr>
          <p:spPr>
            <a:xfrm>
              <a:off x="5623998" y="1653619"/>
              <a:ext cx="1855794" cy="1200329"/>
            </a:xfrm>
            <a:prstGeom prst="rect">
              <a:avLst/>
            </a:prstGeom>
            <a:noFill/>
            <a:ln>
              <a:solidFill>
                <a:schemeClr val="tx1"/>
              </a:solidFill>
            </a:ln>
          </p:spPr>
          <p:txBody>
            <a:bodyPr wrap="square" rtlCol="0">
              <a:spAutoFit/>
            </a:bodyPr>
            <a:lstStyle/>
            <a:p>
              <a:r>
                <a:rPr lang="en-US" sz="1200" dirty="0"/>
                <a:t>Chronograph Speed in fps</a:t>
              </a:r>
            </a:p>
            <a:p>
              <a:r>
                <a:rPr lang="en-US" sz="1200" dirty="0"/>
                <a:t>     Shot 1:</a:t>
              </a:r>
            </a:p>
            <a:p>
              <a:r>
                <a:rPr lang="en-US" sz="1200" dirty="0"/>
                <a:t>     Shot 2:</a:t>
              </a:r>
            </a:p>
            <a:p>
              <a:r>
                <a:rPr lang="en-US" sz="1200" dirty="0"/>
                <a:t>     Shot 3:</a:t>
              </a:r>
            </a:p>
            <a:p>
              <a:r>
                <a:rPr lang="en-US" sz="1200" dirty="0"/>
                <a:t>     Shot 4:</a:t>
              </a:r>
            </a:p>
            <a:p>
              <a:r>
                <a:rPr lang="en-US" sz="1200" dirty="0"/>
                <a:t>     Shot 5:</a:t>
              </a:r>
            </a:p>
          </p:txBody>
        </p:sp>
        <p:cxnSp>
          <p:nvCxnSpPr>
            <p:cNvPr id="58" name="Straight Connector 57">
              <a:extLst>
                <a:ext uri="{FF2B5EF4-FFF2-40B4-BE49-F238E27FC236}">
                  <a16:creationId xmlns:a16="http://schemas.microsoft.com/office/drawing/2014/main" id="{03971B97-5AA8-3A4B-A1A2-0207A2F44CA1}"/>
                </a:ext>
              </a:extLst>
            </p:cNvPr>
            <p:cNvCxnSpPr>
              <a:cxnSpLocks/>
            </p:cNvCxnSpPr>
            <p:nvPr/>
          </p:nvCxnSpPr>
          <p:spPr>
            <a:xfrm>
              <a:off x="5616320" y="2068524"/>
              <a:ext cx="18573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34B55F0-5B20-F74D-97FE-2FE298E19916}"/>
                </a:ext>
              </a:extLst>
            </p:cNvPr>
            <p:cNvCxnSpPr>
              <a:cxnSpLocks/>
              <a:stCxn id="57" idx="1"/>
              <a:endCxn id="57" idx="3"/>
            </p:cNvCxnSpPr>
            <p:nvPr/>
          </p:nvCxnSpPr>
          <p:spPr>
            <a:xfrm>
              <a:off x="5623998" y="2253784"/>
              <a:ext cx="185579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A6BD215-B705-F243-82A7-4C734C864A4A}"/>
                </a:ext>
              </a:extLst>
            </p:cNvPr>
            <p:cNvCxnSpPr>
              <a:cxnSpLocks/>
            </p:cNvCxnSpPr>
            <p:nvPr/>
          </p:nvCxnSpPr>
          <p:spPr>
            <a:xfrm>
              <a:off x="5629844" y="2441418"/>
              <a:ext cx="18499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B006125A-85C7-0B46-94CB-DD0A216EAFD9}"/>
                </a:ext>
              </a:extLst>
            </p:cNvPr>
            <p:cNvCxnSpPr>
              <a:cxnSpLocks/>
            </p:cNvCxnSpPr>
            <p:nvPr/>
          </p:nvCxnSpPr>
          <p:spPr>
            <a:xfrm>
              <a:off x="5630509" y="2625762"/>
              <a:ext cx="184928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2" name="Group 61">
            <a:extLst>
              <a:ext uri="{FF2B5EF4-FFF2-40B4-BE49-F238E27FC236}">
                <a16:creationId xmlns:a16="http://schemas.microsoft.com/office/drawing/2014/main" id="{23E552BB-1EBA-1C43-8D1B-A9C06577B3D9}"/>
              </a:ext>
            </a:extLst>
          </p:cNvPr>
          <p:cNvGrpSpPr/>
          <p:nvPr/>
        </p:nvGrpSpPr>
        <p:grpSpPr>
          <a:xfrm>
            <a:off x="2009208" y="1592811"/>
            <a:ext cx="4573502" cy="1947642"/>
            <a:chOff x="1071394" y="2502500"/>
            <a:chExt cx="4573502" cy="1947642"/>
          </a:xfrm>
        </p:grpSpPr>
        <p:sp>
          <p:nvSpPr>
            <p:cNvPr id="63" name="TextBox 62">
              <a:extLst>
                <a:ext uri="{FF2B5EF4-FFF2-40B4-BE49-F238E27FC236}">
                  <a16:creationId xmlns:a16="http://schemas.microsoft.com/office/drawing/2014/main" id="{E8B83DA3-B103-D04C-B349-E9C72C4CDA1A}"/>
                </a:ext>
              </a:extLst>
            </p:cNvPr>
            <p:cNvSpPr txBox="1"/>
            <p:nvPr/>
          </p:nvSpPr>
          <p:spPr>
            <a:xfrm>
              <a:off x="1086620" y="2511150"/>
              <a:ext cx="4553298" cy="1938992"/>
            </a:xfrm>
            <a:prstGeom prst="rect">
              <a:avLst/>
            </a:prstGeom>
            <a:noFill/>
            <a:ln>
              <a:solidFill>
                <a:schemeClr val="tx1"/>
              </a:solidFill>
            </a:ln>
          </p:spPr>
          <p:txBody>
            <a:bodyPr wrap="none" rtlCol="0">
              <a:spAutoFit/>
            </a:bodyPr>
            <a:lstStyle/>
            <a:p>
              <a:r>
                <a:rPr lang="en-US" sz="1200" dirty="0"/>
                <a:t>      Division         Power Factor   Gun Test   Bullet Weight   Power Factor</a:t>
              </a:r>
            </a:p>
            <a:p>
              <a:r>
                <a:rPr lang="en-US" sz="1200" dirty="0"/>
                <a:t>     </a:t>
              </a:r>
              <a:r>
                <a:rPr lang="en-US" sz="1000" dirty="0"/>
                <a:t>Circle one</a:t>
              </a:r>
              <a:r>
                <a:rPr lang="en-US" sz="1200" dirty="0"/>
                <a:t>             Required         Box Fit        in Grains         Calculated</a:t>
              </a:r>
            </a:p>
            <a:p>
              <a:r>
                <a:rPr lang="en-US" sz="1200" dirty="0"/>
                <a:t>  SSP, ESP, CCP          125</a:t>
              </a:r>
            </a:p>
            <a:p>
              <a:r>
                <a:rPr lang="en-US" sz="1200" dirty="0"/>
                <a:t>                 CDP          165</a:t>
              </a:r>
            </a:p>
            <a:p>
              <a:r>
                <a:rPr lang="en-US" sz="1200" dirty="0"/>
                <a:t>       Stock REV          105</a:t>
              </a:r>
            </a:p>
            <a:p>
              <a:r>
                <a:rPr lang="en-US" sz="1200" dirty="0"/>
                <a:t>Enhanced REV         155</a:t>
              </a:r>
            </a:p>
            <a:p>
              <a:r>
                <a:rPr lang="en-US" sz="1200" dirty="0"/>
                <a:t>                 BUG          95</a:t>
              </a:r>
            </a:p>
            <a:p>
              <a:r>
                <a:rPr lang="en-US" sz="1200" dirty="0"/>
                <a:t>                    CO           *</a:t>
              </a:r>
            </a:p>
            <a:p>
              <a:r>
                <a:rPr lang="en-US" sz="1200" dirty="0"/>
                <a:t>* Use the IDPA pistol division that the weapon would </a:t>
              </a:r>
            </a:p>
            <a:p>
              <a:r>
                <a:rPr lang="en-US" sz="1200" dirty="0"/>
                <a:t>    Comply with before the optic is installed.</a:t>
              </a:r>
            </a:p>
          </p:txBody>
        </p:sp>
        <p:cxnSp>
          <p:nvCxnSpPr>
            <p:cNvPr id="64" name="Straight Connector 63">
              <a:extLst>
                <a:ext uri="{FF2B5EF4-FFF2-40B4-BE49-F238E27FC236}">
                  <a16:creationId xmlns:a16="http://schemas.microsoft.com/office/drawing/2014/main" id="{C3C320D7-D770-E64C-9A71-7502AA0E46F0}"/>
                </a:ext>
              </a:extLst>
            </p:cNvPr>
            <p:cNvCxnSpPr>
              <a:cxnSpLocks/>
            </p:cNvCxnSpPr>
            <p:nvPr/>
          </p:nvCxnSpPr>
          <p:spPr>
            <a:xfrm>
              <a:off x="2130987" y="2502500"/>
              <a:ext cx="0" cy="15147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70A269BE-48BE-3D4B-927F-7881A8457D33}"/>
                </a:ext>
              </a:extLst>
            </p:cNvPr>
            <p:cNvCxnSpPr>
              <a:cxnSpLocks/>
            </p:cNvCxnSpPr>
            <p:nvPr/>
          </p:nvCxnSpPr>
          <p:spPr>
            <a:xfrm>
              <a:off x="1080243" y="4018135"/>
              <a:ext cx="456465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0E09E825-5579-F84C-BADA-A1D1E628F008}"/>
                </a:ext>
              </a:extLst>
            </p:cNvPr>
            <p:cNvCxnSpPr>
              <a:cxnSpLocks/>
            </p:cNvCxnSpPr>
            <p:nvPr/>
          </p:nvCxnSpPr>
          <p:spPr>
            <a:xfrm>
              <a:off x="1073360" y="2919872"/>
              <a:ext cx="456544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3E627091-FFF8-6E4B-B014-DAAB54BCD0BE}"/>
                </a:ext>
              </a:extLst>
            </p:cNvPr>
            <p:cNvCxnSpPr>
              <a:cxnSpLocks/>
            </p:cNvCxnSpPr>
            <p:nvPr/>
          </p:nvCxnSpPr>
          <p:spPr>
            <a:xfrm>
              <a:off x="1071394" y="3100786"/>
              <a:ext cx="457350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6C8CD43B-A98B-A94F-820F-3062773F9DBC}"/>
                </a:ext>
              </a:extLst>
            </p:cNvPr>
            <p:cNvCxnSpPr>
              <a:cxnSpLocks/>
            </p:cNvCxnSpPr>
            <p:nvPr/>
          </p:nvCxnSpPr>
          <p:spPr>
            <a:xfrm>
              <a:off x="1076310" y="3288581"/>
              <a:ext cx="455029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7F449142-4188-224B-8C4A-80ADBD9FEFB1}"/>
                </a:ext>
              </a:extLst>
            </p:cNvPr>
            <p:cNvCxnSpPr>
              <a:cxnSpLocks/>
              <a:endCxn id="63" idx="3"/>
            </p:cNvCxnSpPr>
            <p:nvPr/>
          </p:nvCxnSpPr>
          <p:spPr>
            <a:xfrm>
              <a:off x="1071766" y="3471400"/>
              <a:ext cx="4568152" cy="924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E3CCE885-8BE8-4649-8FC2-DD39F64F35BF}"/>
                </a:ext>
              </a:extLst>
            </p:cNvPr>
            <p:cNvCxnSpPr>
              <a:cxnSpLocks/>
            </p:cNvCxnSpPr>
            <p:nvPr/>
          </p:nvCxnSpPr>
          <p:spPr>
            <a:xfrm>
              <a:off x="1078999" y="3654865"/>
              <a:ext cx="45598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1053218D-B747-E749-82BC-F64D4565A461}"/>
                </a:ext>
              </a:extLst>
            </p:cNvPr>
            <p:cNvCxnSpPr>
              <a:cxnSpLocks/>
            </p:cNvCxnSpPr>
            <p:nvPr/>
          </p:nvCxnSpPr>
          <p:spPr>
            <a:xfrm>
              <a:off x="1082624" y="3847637"/>
              <a:ext cx="456227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39C6579A-F7EB-3346-AF52-BCBFA24700CF}"/>
                </a:ext>
              </a:extLst>
            </p:cNvPr>
            <p:cNvCxnSpPr>
              <a:cxnSpLocks/>
            </p:cNvCxnSpPr>
            <p:nvPr/>
          </p:nvCxnSpPr>
          <p:spPr>
            <a:xfrm>
              <a:off x="3051483" y="2508596"/>
              <a:ext cx="0" cy="15147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0F67E2EB-100A-4A44-8F16-A978FAED0A0A}"/>
                </a:ext>
              </a:extLst>
            </p:cNvPr>
            <p:cNvCxnSpPr>
              <a:cxnSpLocks/>
            </p:cNvCxnSpPr>
            <p:nvPr/>
          </p:nvCxnSpPr>
          <p:spPr>
            <a:xfrm>
              <a:off x="3697659" y="2508596"/>
              <a:ext cx="0" cy="15147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39B64871-4B78-144B-AC26-A3E007C00C81}"/>
                </a:ext>
              </a:extLst>
            </p:cNvPr>
            <p:cNvCxnSpPr>
              <a:cxnSpLocks/>
            </p:cNvCxnSpPr>
            <p:nvPr/>
          </p:nvCxnSpPr>
          <p:spPr>
            <a:xfrm>
              <a:off x="4636443" y="2502500"/>
              <a:ext cx="0" cy="15147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Oval 74">
              <a:extLst>
                <a:ext uri="{FF2B5EF4-FFF2-40B4-BE49-F238E27FC236}">
                  <a16:creationId xmlns:a16="http://schemas.microsoft.com/office/drawing/2014/main" id="{511FE93B-DD28-5C47-A049-CDAB414933AE}"/>
                </a:ext>
              </a:extLst>
            </p:cNvPr>
            <p:cNvSpPr/>
            <p:nvPr/>
          </p:nvSpPr>
          <p:spPr>
            <a:xfrm>
              <a:off x="1274064" y="2761488"/>
              <a:ext cx="670560" cy="152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6" name="Rectangle 75">
            <a:extLst>
              <a:ext uri="{FF2B5EF4-FFF2-40B4-BE49-F238E27FC236}">
                <a16:creationId xmlns:a16="http://schemas.microsoft.com/office/drawing/2014/main" id="{E2C42BD0-C8AC-B647-854A-1BAE097D3099}"/>
              </a:ext>
            </a:extLst>
          </p:cNvPr>
          <p:cNvSpPr/>
          <p:nvPr/>
        </p:nvSpPr>
        <p:spPr>
          <a:xfrm>
            <a:off x="7401485" y="6553881"/>
            <a:ext cx="1074333" cy="184666"/>
          </a:xfrm>
          <a:prstGeom prst="rect">
            <a:avLst/>
          </a:prstGeom>
        </p:spPr>
        <p:txBody>
          <a:bodyPr wrap="none">
            <a:spAutoFit/>
          </a:bodyPr>
          <a:lstStyle/>
          <a:p>
            <a:r>
              <a:rPr lang="en-US" sz="600" dirty="0"/>
              <a:t>Effective as of April 8, 2018</a:t>
            </a:r>
          </a:p>
        </p:txBody>
      </p:sp>
    </p:spTree>
    <p:extLst>
      <p:ext uri="{BB962C8B-B14F-4D97-AF65-F5344CB8AC3E}">
        <p14:creationId xmlns:p14="http://schemas.microsoft.com/office/powerpoint/2010/main" val="28658512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259</TotalTime>
  <Words>480</Words>
  <Application>Microsoft Macintosh PowerPoint</Application>
  <PresentationFormat>Letter Paper (8.5x11 in)</PresentationFormat>
  <Paragraphs>103</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16.0011</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Nancy Metzger</dc:creator>
  <cp:lastModifiedBy>Donald P. Metzger</cp:lastModifiedBy>
  <cp:revision>45</cp:revision>
  <cp:lastPrinted>2018-04-09T04:17:30Z</cp:lastPrinted>
  <dcterms:created xsi:type="dcterms:W3CDTF">2016-04-13T02:54:55Z</dcterms:created>
  <dcterms:modified xsi:type="dcterms:W3CDTF">2018-04-09T04:27:21Z</dcterms:modified>
</cp:coreProperties>
</file>